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5" r:id="rId15"/>
    <p:sldId id="266"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487C99C5-E583-47EF-93E3-DBCE503AD0D9}" v="2946" dt="2022-09-28T17:07:41.523"/>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091F49-06E7-44E5-ADA2-2B80493E139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B18F1D6F-DBDA-4A26-AB31-E587D7DE21F0}">
      <dgm:prSet phldrT="[Text]" phldr="0"/>
      <dgm:spPr/>
      <dgm:t>
        <a:bodyPr/>
        <a:lstStyle/>
        <a:p>
          <a:pPr rtl="0"/>
          <a:r>
            <a:rPr lang="en-US" dirty="0">
              <a:latin typeface="Calibri Light" panose="020F0302020204030204"/>
            </a:rPr>
            <a:t>Get Data</a:t>
          </a:r>
          <a:endParaRPr lang="en-US" dirty="0"/>
        </a:p>
      </dgm:t>
    </dgm:pt>
    <dgm:pt modelId="{F70C1AE0-C84B-4F88-A549-D0B14291BE61}" type="parTrans" cxnId="{EEE4A853-0060-4714-AECA-07160E26BF71}">
      <dgm:prSet/>
      <dgm:spPr/>
      <dgm:t>
        <a:bodyPr/>
        <a:lstStyle/>
        <a:p>
          <a:endParaRPr lang="en-US"/>
        </a:p>
      </dgm:t>
    </dgm:pt>
    <dgm:pt modelId="{5DC1D946-9E16-4EE4-A7E9-7A71A4EC7D6D}" type="sibTrans" cxnId="{EEE4A853-0060-4714-AECA-07160E26BF71}">
      <dgm:prSet/>
      <dgm:spPr/>
      <dgm:t>
        <a:bodyPr/>
        <a:lstStyle/>
        <a:p>
          <a:endParaRPr lang="en-US"/>
        </a:p>
      </dgm:t>
    </dgm:pt>
    <dgm:pt modelId="{A63E3D76-EE98-4825-ABD3-E2458FE48A60}">
      <dgm:prSet phldrT="[Text]" phldr="0"/>
      <dgm:spPr/>
      <dgm:t>
        <a:bodyPr/>
        <a:lstStyle/>
        <a:p>
          <a:pPr rtl="0"/>
          <a:r>
            <a:rPr lang="en-US" dirty="0">
              <a:latin typeface="Calibri Light" panose="020F0302020204030204"/>
            </a:rPr>
            <a:t>Create helper functions</a:t>
          </a:r>
          <a:endParaRPr lang="en-US" dirty="0"/>
        </a:p>
      </dgm:t>
    </dgm:pt>
    <dgm:pt modelId="{48FDA2B1-07BC-45D3-9999-96E6A5D947D0}" type="parTrans" cxnId="{E65D22E9-4BB4-4688-8CCD-55AE53A11C24}">
      <dgm:prSet/>
      <dgm:spPr/>
      <dgm:t>
        <a:bodyPr/>
        <a:lstStyle/>
        <a:p>
          <a:endParaRPr lang="en-US"/>
        </a:p>
      </dgm:t>
    </dgm:pt>
    <dgm:pt modelId="{8B49AEC9-14BD-4448-9299-F25E340592AE}" type="sibTrans" cxnId="{E65D22E9-4BB4-4688-8CCD-55AE53A11C24}">
      <dgm:prSet/>
      <dgm:spPr/>
      <dgm:t>
        <a:bodyPr/>
        <a:lstStyle/>
        <a:p>
          <a:endParaRPr lang="en-US"/>
        </a:p>
      </dgm:t>
    </dgm:pt>
    <dgm:pt modelId="{5E92024E-7C8F-4381-99DB-4B2B3861999D}">
      <dgm:prSet phldrT="[Text]" phldr="0"/>
      <dgm:spPr/>
      <dgm:t>
        <a:bodyPr/>
        <a:lstStyle/>
        <a:p>
          <a:pPr rtl="0"/>
          <a:r>
            <a:rPr lang="en-US" dirty="0">
              <a:latin typeface="Calibri Light" panose="020F0302020204030204"/>
            </a:rPr>
            <a:t>GET request to API</a:t>
          </a:r>
          <a:endParaRPr lang="en-US" dirty="0"/>
        </a:p>
      </dgm:t>
    </dgm:pt>
    <dgm:pt modelId="{F535FE88-12B7-4BB9-BCA0-7F75039A74F0}" type="parTrans" cxnId="{0EF7F9CF-C067-422B-83DF-8271016D89D1}">
      <dgm:prSet/>
      <dgm:spPr/>
      <dgm:t>
        <a:bodyPr/>
        <a:lstStyle/>
        <a:p>
          <a:endParaRPr lang="en-US"/>
        </a:p>
      </dgm:t>
    </dgm:pt>
    <dgm:pt modelId="{7F5CB344-61F4-45DC-B26D-56C55CB46124}" type="sibTrans" cxnId="{0EF7F9CF-C067-422B-83DF-8271016D89D1}">
      <dgm:prSet/>
      <dgm:spPr/>
      <dgm:t>
        <a:bodyPr/>
        <a:lstStyle/>
        <a:p>
          <a:endParaRPr lang="en-US"/>
        </a:p>
      </dgm:t>
    </dgm:pt>
    <dgm:pt modelId="{297BC133-1B80-4364-B178-7E97A6C8801E}">
      <dgm:prSet phldrT="[Text]" phldr="0"/>
      <dgm:spPr/>
      <dgm:t>
        <a:bodyPr/>
        <a:lstStyle/>
        <a:p>
          <a:pPr rtl="0"/>
          <a:r>
            <a:rPr lang="en-US" dirty="0">
              <a:latin typeface="Calibri Light" panose="020F0302020204030204"/>
            </a:rPr>
            <a:t>Filter Data</a:t>
          </a:r>
          <a:endParaRPr lang="en-US" dirty="0"/>
        </a:p>
      </dgm:t>
    </dgm:pt>
    <dgm:pt modelId="{B1BF4728-CE7E-491B-A7BF-CF7ED79595D9}" type="parTrans" cxnId="{1A87E8D7-75EF-4E7E-BCAD-09894B524414}">
      <dgm:prSet/>
      <dgm:spPr/>
      <dgm:t>
        <a:bodyPr/>
        <a:lstStyle/>
        <a:p>
          <a:endParaRPr lang="en-US"/>
        </a:p>
      </dgm:t>
    </dgm:pt>
    <dgm:pt modelId="{91B20BBA-613C-44B4-9746-F988A78399D7}" type="sibTrans" cxnId="{1A87E8D7-75EF-4E7E-BCAD-09894B524414}">
      <dgm:prSet/>
      <dgm:spPr/>
      <dgm:t>
        <a:bodyPr/>
        <a:lstStyle/>
        <a:p>
          <a:endParaRPr lang="en-US"/>
        </a:p>
      </dgm:t>
    </dgm:pt>
    <dgm:pt modelId="{63329914-5992-40A1-BD49-9A5BDF2BB532}">
      <dgm:prSet phldrT="[Text]" phldr="0"/>
      <dgm:spPr/>
      <dgm:t>
        <a:bodyPr/>
        <a:lstStyle/>
        <a:p>
          <a:pPr rtl="0"/>
          <a:r>
            <a:rPr lang="en-US" dirty="0">
              <a:latin typeface="Calibri Light" panose="020F0302020204030204"/>
            </a:rPr>
            <a:t>Create filter</a:t>
          </a:r>
          <a:endParaRPr lang="en-US" dirty="0"/>
        </a:p>
      </dgm:t>
    </dgm:pt>
    <dgm:pt modelId="{DEDDF297-4972-4480-AECC-558E32A2BFB9}" type="parTrans" cxnId="{DE039BA4-8FC6-4BE0-BD24-1CC74B6F3C94}">
      <dgm:prSet/>
      <dgm:spPr/>
      <dgm:t>
        <a:bodyPr/>
        <a:lstStyle/>
        <a:p>
          <a:endParaRPr lang="en-US"/>
        </a:p>
      </dgm:t>
    </dgm:pt>
    <dgm:pt modelId="{20107B37-054D-46EA-85CD-0973ADDA76CE}" type="sibTrans" cxnId="{DE039BA4-8FC6-4BE0-BD24-1CC74B6F3C94}">
      <dgm:prSet/>
      <dgm:spPr/>
      <dgm:t>
        <a:bodyPr/>
        <a:lstStyle/>
        <a:p>
          <a:endParaRPr lang="en-US"/>
        </a:p>
      </dgm:t>
    </dgm:pt>
    <dgm:pt modelId="{DCCEB1BF-14A7-4B5B-BD58-B45916349746}">
      <dgm:prSet phldrT="[Text]" phldr="0"/>
      <dgm:spPr/>
      <dgm:t>
        <a:bodyPr/>
        <a:lstStyle/>
        <a:p>
          <a:pPr rtl="0"/>
          <a:r>
            <a:rPr lang="en-US" dirty="0">
              <a:latin typeface="Calibri Light" panose="020F0302020204030204"/>
            </a:rPr>
            <a:t>Apply filter to DataFrame</a:t>
          </a:r>
          <a:endParaRPr lang="en-US" dirty="0"/>
        </a:p>
      </dgm:t>
    </dgm:pt>
    <dgm:pt modelId="{41C737F9-BA87-4A7E-84FE-357D21BC3318}" type="parTrans" cxnId="{BD89AFCC-073D-410B-AA70-A2CE77FAF998}">
      <dgm:prSet/>
      <dgm:spPr/>
      <dgm:t>
        <a:bodyPr/>
        <a:lstStyle/>
        <a:p>
          <a:endParaRPr lang="en-US"/>
        </a:p>
      </dgm:t>
    </dgm:pt>
    <dgm:pt modelId="{67E86AE3-77EC-4D12-82BD-BCCDE375C3FF}" type="sibTrans" cxnId="{BD89AFCC-073D-410B-AA70-A2CE77FAF998}">
      <dgm:prSet/>
      <dgm:spPr/>
      <dgm:t>
        <a:bodyPr/>
        <a:lstStyle/>
        <a:p>
          <a:endParaRPr lang="en-US"/>
        </a:p>
      </dgm:t>
    </dgm:pt>
    <dgm:pt modelId="{91AF1C57-34CA-4D27-9257-A43EB52CE1C6}">
      <dgm:prSet phldrT="[Text]" phldr="0"/>
      <dgm:spPr/>
      <dgm:t>
        <a:bodyPr/>
        <a:lstStyle/>
        <a:p>
          <a:pPr rtl="0"/>
          <a:r>
            <a:rPr lang="en-US" dirty="0">
              <a:latin typeface="Calibri Light" panose="020F0302020204030204"/>
            </a:rPr>
            <a:t>Missing Values</a:t>
          </a:r>
          <a:endParaRPr lang="en-US" dirty="0"/>
        </a:p>
      </dgm:t>
    </dgm:pt>
    <dgm:pt modelId="{09233804-4AA8-487E-865C-9B9D05049E72}" type="parTrans" cxnId="{456EF3ED-9D94-4880-9A85-C670F2F1AB6A}">
      <dgm:prSet/>
      <dgm:spPr/>
      <dgm:t>
        <a:bodyPr/>
        <a:lstStyle/>
        <a:p>
          <a:endParaRPr lang="en-US"/>
        </a:p>
      </dgm:t>
    </dgm:pt>
    <dgm:pt modelId="{E6FF680A-A143-45D5-B335-6EBE8D9F30AE}" type="sibTrans" cxnId="{456EF3ED-9D94-4880-9A85-C670F2F1AB6A}">
      <dgm:prSet/>
      <dgm:spPr/>
      <dgm:t>
        <a:bodyPr/>
        <a:lstStyle/>
        <a:p>
          <a:endParaRPr lang="en-US"/>
        </a:p>
      </dgm:t>
    </dgm:pt>
    <dgm:pt modelId="{407507EE-5C2D-4825-A28F-67973B9D8BF3}">
      <dgm:prSet phldrT="[Text]" phldr="0"/>
      <dgm:spPr/>
      <dgm:t>
        <a:bodyPr/>
        <a:lstStyle/>
        <a:p>
          <a:pPr rtl="0"/>
          <a:r>
            <a:rPr lang="en-US" dirty="0">
              <a:latin typeface="Calibri Light" panose="020F0302020204030204"/>
            </a:rPr>
            <a:t>Calculate mean for columns</a:t>
          </a:r>
          <a:endParaRPr lang="en-US" dirty="0"/>
        </a:p>
      </dgm:t>
    </dgm:pt>
    <dgm:pt modelId="{E5619C4F-2256-4923-A4CA-973E8D988C82}" type="parTrans" cxnId="{F4241E1B-5C46-4A0E-A90E-44B87A61CB58}">
      <dgm:prSet/>
      <dgm:spPr/>
      <dgm:t>
        <a:bodyPr/>
        <a:lstStyle/>
        <a:p>
          <a:endParaRPr lang="en-US"/>
        </a:p>
      </dgm:t>
    </dgm:pt>
    <dgm:pt modelId="{E56A433B-8C13-49A2-95E6-20F8BB962209}" type="sibTrans" cxnId="{F4241E1B-5C46-4A0E-A90E-44B87A61CB58}">
      <dgm:prSet/>
      <dgm:spPr/>
      <dgm:t>
        <a:bodyPr/>
        <a:lstStyle/>
        <a:p>
          <a:endParaRPr lang="en-US"/>
        </a:p>
      </dgm:t>
    </dgm:pt>
    <dgm:pt modelId="{61852E05-DA34-431F-8EF0-9529D3042C6D}">
      <dgm:prSet phldrT="[Text]" phldr="0"/>
      <dgm:spPr/>
      <dgm:t>
        <a:bodyPr/>
        <a:lstStyle/>
        <a:p>
          <a:pPr rtl="0"/>
          <a:r>
            <a:rPr lang="en-US" dirty="0">
              <a:latin typeface="Calibri Light" panose="020F0302020204030204"/>
            </a:rPr>
            <a:t>Replace Nan with mean</a:t>
          </a:r>
          <a:endParaRPr lang="en-US" dirty="0"/>
        </a:p>
      </dgm:t>
    </dgm:pt>
    <dgm:pt modelId="{F0855D0C-BCBC-44F0-A190-907617F24C10}" type="parTrans" cxnId="{5E4A1664-88C2-4B38-BF0F-A543954E07A6}">
      <dgm:prSet/>
      <dgm:spPr/>
      <dgm:t>
        <a:bodyPr/>
        <a:lstStyle/>
        <a:p>
          <a:endParaRPr lang="en-US"/>
        </a:p>
      </dgm:t>
    </dgm:pt>
    <dgm:pt modelId="{38453A90-EC26-41CA-B375-F96C4CFD10B6}" type="sibTrans" cxnId="{5E4A1664-88C2-4B38-BF0F-A543954E07A6}">
      <dgm:prSet/>
      <dgm:spPr/>
      <dgm:t>
        <a:bodyPr/>
        <a:lstStyle/>
        <a:p>
          <a:endParaRPr lang="en-US"/>
        </a:p>
      </dgm:t>
    </dgm:pt>
    <dgm:pt modelId="{39437180-BED5-4B61-B834-554E468B87CF}">
      <dgm:prSet phldr="0"/>
      <dgm:spPr/>
      <dgm:t>
        <a:bodyPr/>
        <a:lstStyle/>
        <a:p>
          <a:pPr rtl="0"/>
          <a:r>
            <a:rPr lang="en-US" dirty="0">
              <a:latin typeface="Calibri Light" panose="020F0302020204030204"/>
            </a:rPr>
            <a:t>Check Status Code</a:t>
          </a:r>
        </a:p>
      </dgm:t>
    </dgm:pt>
    <dgm:pt modelId="{75822B37-2920-4280-9844-E3E4F04293A2}" type="parTrans" cxnId="{ABA67645-260E-4DDF-A5E7-68A59D88A4C4}">
      <dgm:prSet/>
      <dgm:spPr/>
    </dgm:pt>
    <dgm:pt modelId="{58041AA2-49AC-4BFD-A281-50B0FA2880B5}" type="sibTrans" cxnId="{ABA67645-260E-4DDF-A5E7-68A59D88A4C4}">
      <dgm:prSet/>
      <dgm:spPr/>
    </dgm:pt>
    <dgm:pt modelId="{1965E15C-2C88-4915-A957-96E7C99A8A3F}">
      <dgm:prSet phldr="0"/>
      <dgm:spPr/>
      <dgm:t>
        <a:bodyPr/>
        <a:lstStyle/>
        <a:p>
          <a:r>
            <a:rPr lang="en-US" dirty="0" err="1">
              <a:latin typeface="Calibri Light" panose="020F0302020204030204"/>
            </a:rPr>
            <a:t>Json_normalize</a:t>
          </a:r>
          <a:r>
            <a:rPr lang="en-US" dirty="0">
              <a:latin typeface="Calibri Light" panose="020F0302020204030204"/>
            </a:rPr>
            <a:t>()</a:t>
          </a:r>
          <a:endParaRPr lang="en-US" dirty="0"/>
        </a:p>
      </dgm:t>
    </dgm:pt>
    <dgm:pt modelId="{417A0BA5-C02A-484A-A9FF-FEAE540C06FC}" type="parTrans" cxnId="{A56C9692-40E9-4EF1-9759-9C53B7A84A3E}">
      <dgm:prSet/>
      <dgm:spPr/>
    </dgm:pt>
    <dgm:pt modelId="{05DE1C1B-4CC7-4B76-BAD8-D093BAD52965}" type="sibTrans" cxnId="{A56C9692-40E9-4EF1-9759-9C53B7A84A3E}">
      <dgm:prSet/>
      <dgm:spPr/>
    </dgm:pt>
    <dgm:pt modelId="{9CAB1966-E636-44AD-8502-28BF0472DFE3}">
      <dgm:prSet phldr="0"/>
      <dgm:spPr/>
      <dgm:t>
        <a:bodyPr/>
        <a:lstStyle/>
        <a:p>
          <a:pPr rtl="0"/>
          <a:r>
            <a:rPr lang="en-US" dirty="0">
              <a:latin typeface="Calibri Light" panose="020F0302020204030204"/>
            </a:rPr>
            <a:t>Check for Nan or Null</a:t>
          </a:r>
        </a:p>
      </dgm:t>
    </dgm:pt>
    <dgm:pt modelId="{8E0B9986-F3A8-4071-8876-C468D6151AA3}" type="parTrans" cxnId="{EBEC48F2-0E83-449C-B056-7E5790CE9ADC}">
      <dgm:prSet/>
      <dgm:spPr/>
    </dgm:pt>
    <dgm:pt modelId="{72302BA7-F6CE-4F8A-8EAF-D9300D9AC492}" type="sibTrans" cxnId="{EBEC48F2-0E83-449C-B056-7E5790CE9ADC}">
      <dgm:prSet/>
      <dgm:spPr/>
    </dgm:pt>
    <dgm:pt modelId="{3301FF8F-B9D2-4CE7-9106-FA7CF4634AA4}" type="pres">
      <dgm:prSet presAssocID="{EC091F49-06E7-44E5-ADA2-2B80493E1396}" presName="linearFlow" presStyleCnt="0">
        <dgm:presLayoutVars>
          <dgm:dir/>
          <dgm:animLvl val="lvl"/>
          <dgm:resizeHandles val="exact"/>
        </dgm:presLayoutVars>
      </dgm:prSet>
      <dgm:spPr/>
    </dgm:pt>
    <dgm:pt modelId="{88341207-AA70-415D-A46D-FE421E9B4861}" type="pres">
      <dgm:prSet presAssocID="{B18F1D6F-DBDA-4A26-AB31-E587D7DE21F0}" presName="composite" presStyleCnt="0"/>
      <dgm:spPr/>
    </dgm:pt>
    <dgm:pt modelId="{B8261C67-F865-4D99-8D02-8FB31689DB0E}" type="pres">
      <dgm:prSet presAssocID="{B18F1D6F-DBDA-4A26-AB31-E587D7DE21F0}" presName="parentText" presStyleLbl="alignNode1" presStyleIdx="0" presStyleCnt="3">
        <dgm:presLayoutVars>
          <dgm:chMax val="1"/>
          <dgm:bulletEnabled val="1"/>
        </dgm:presLayoutVars>
      </dgm:prSet>
      <dgm:spPr/>
    </dgm:pt>
    <dgm:pt modelId="{7C9D5A3B-DBC0-49D6-BDD7-143D36BE7215}" type="pres">
      <dgm:prSet presAssocID="{B18F1D6F-DBDA-4A26-AB31-E587D7DE21F0}" presName="descendantText" presStyleLbl="alignAcc1" presStyleIdx="0" presStyleCnt="3">
        <dgm:presLayoutVars>
          <dgm:bulletEnabled val="1"/>
        </dgm:presLayoutVars>
      </dgm:prSet>
      <dgm:spPr/>
    </dgm:pt>
    <dgm:pt modelId="{73C3ED24-5230-4F97-855B-6B7A4BA9A84F}" type="pres">
      <dgm:prSet presAssocID="{5DC1D946-9E16-4EE4-A7E9-7A71A4EC7D6D}" presName="sp" presStyleCnt="0"/>
      <dgm:spPr/>
    </dgm:pt>
    <dgm:pt modelId="{BA253C7C-7730-485A-B6D0-5EE02BF26F05}" type="pres">
      <dgm:prSet presAssocID="{297BC133-1B80-4364-B178-7E97A6C8801E}" presName="composite" presStyleCnt="0"/>
      <dgm:spPr/>
    </dgm:pt>
    <dgm:pt modelId="{8EB0377E-2454-46F7-8C09-FF9E3B4E7916}" type="pres">
      <dgm:prSet presAssocID="{297BC133-1B80-4364-B178-7E97A6C8801E}" presName="parentText" presStyleLbl="alignNode1" presStyleIdx="1" presStyleCnt="3">
        <dgm:presLayoutVars>
          <dgm:chMax val="1"/>
          <dgm:bulletEnabled val="1"/>
        </dgm:presLayoutVars>
      </dgm:prSet>
      <dgm:spPr/>
    </dgm:pt>
    <dgm:pt modelId="{8416FB83-FD8D-4570-A976-6DDE357F0A4C}" type="pres">
      <dgm:prSet presAssocID="{297BC133-1B80-4364-B178-7E97A6C8801E}" presName="descendantText" presStyleLbl="alignAcc1" presStyleIdx="1" presStyleCnt="3">
        <dgm:presLayoutVars>
          <dgm:bulletEnabled val="1"/>
        </dgm:presLayoutVars>
      </dgm:prSet>
      <dgm:spPr/>
    </dgm:pt>
    <dgm:pt modelId="{734E0386-30B9-4E31-996C-5BEBD2EB40EC}" type="pres">
      <dgm:prSet presAssocID="{91B20BBA-613C-44B4-9746-F988A78399D7}" presName="sp" presStyleCnt="0"/>
      <dgm:spPr/>
    </dgm:pt>
    <dgm:pt modelId="{2F4CCE79-8A7A-4173-8835-06F4774FBCAF}" type="pres">
      <dgm:prSet presAssocID="{91AF1C57-34CA-4D27-9257-A43EB52CE1C6}" presName="composite" presStyleCnt="0"/>
      <dgm:spPr/>
    </dgm:pt>
    <dgm:pt modelId="{7676B950-7890-43B8-98D8-FDCE993CCD7A}" type="pres">
      <dgm:prSet presAssocID="{91AF1C57-34CA-4D27-9257-A43EB52CE1C6}" presName="parentText" presStyleLbl="alignNode1" presStyleIdx="2" presStyleCnt="3">
        <dgm:presLayoutVars>
          <dgm:chMax val="1"/>
          <dgm:bulletEnabled val="1"/>
        </dgm:presLayoutVars>
      </dgm:prSet>
      <dgm:spPr/>
    </dgm:pt>
    <dgm:pt modelId="{0C93F2BB-7C3A-4F04-B9B8-84AC18BEF2EE}" type="pres">
      <dgm:prSet presAssocID="{91AF1C57-34CA-4D27-9257-A43EB52CE1C6}" presName="descendantText" presStyleLbl="alignAcc1" presStyleIdx="2" presStyleCnt="3">
        <dgm:presLayoutVars>
          <dgm:bulletEnabled val="1"/>
        </dgm:presLayoutVars>
      </dgm:prSet>
      <dgm:spPr/>
    </dgm:pt>
  </dgm:ptLst>
  <dgm:cxnLst>
    <dgm:cxn modelId="{90EC1E0F-289F-4A2F-A0BE-61676CC298D4}" type="presOf" srcId="{61852E05-DA34-431F-8EF0-9529D3042C6D}" destId="{0C93F2BB-7C3A-4F04-B9B8-84AC18BEF2EE}" srcOrd="0" destOrd="1" presId="urn:microsoft.com/office/officeart/2005/8/layout/chevron2"/>
    <dgm:cxn modelId="{8C6AA813-23E5-4EB5-B707-ACEC8A6B3E5E}" type="presOf" srcId="{A63E3D76-EE98-4825-ABD3-E2458FE48A60}" destId="{7C9D5A3B-DBC0-49D6-BDD7-143D36BE7215}" srcOrd="0" destOrd="0" presId="urn:microsoft.com/office/officeart/2005/8/layout/chevron2"/>
    <dgm:cxn modelId="{F4241E1B-5C46-4A0E-A90E-44B87A61CB58}" srcId="{91AF1C57-34CA-4D27-9257-A43EB52CE1C6}" destId="{407507EE-5C2D-4825-A28F-67973B9D8BF3}" srcOrd="0" destOrd="0" parTransId="{E5619C4F-2256-4923-A4CA-973E8D988C82}" sibTransId="{E56A433B-8C13-49A2-95E6-20F8BB962209}"/>
    <dgm:cxn modelId="{578B2A1D-EA50-4B51-BF10-6BEEF2870856}" type="presOf" srcId="{B18F1D6F-DBDA-4A26-AB31-E587D7DE21F0}" destId="{B8261C67-F865-4D99-8D02-8FB31689DB0E}" srcOrd="0" destOrd="0" presId="urn:microsoft.com/office/officeart/2005/8/layout/chevron2"/>
    <dgm:cxn modelId="{17F17036-1C8F-4763-9D62-E84B8990E8B8}" type="presOf" srcId="{297BC133-1B80-4364-B178-7E97A6C8801E}" destId="{8EB0377E-2454-46F7-8C09-FF9E3B4E7916}" srcOrd="0" destOrd="0" presId="urn:microsoft.com/office/officeart/2005/8/layout/chevron2"/>
    <dgm:cxn modelId="{5E4A1664-88C2-4B38-BF0F-A543954E07A6}" srcId="{91AF1C57-34CA-4D27-9257-A43EB52CE1C6}" destId="{61852E05-DA34-431F-8EF0-9529D3042C6D}" srcOrd="1" destOrd="0" parTransId="{F0855D0C-BCBC-44F0-A190-907617F24C10}" sibTransId="{38453A90-EC26-41CA-B375-F96C4CFD10B6}"/>
    <dgm:cxn modelId="{ABA67645-260E-4DDF-A5E7-68A59D88A4C4}" srcId="{B18F1D6F-DBDA-4A26-AB31-E587D7DE21F0}" destId="{39437180-BED5-4B61-B834-554E468B87CF}" srcOrd="2" destOrd="0" parTransId="{75822B37-2920-4280-9844-E3E4F04293A2}" sibTransId="{58041AA2-49AC-4BFD-A281-50B0FA2880B5}"/>
    <dgm:cxn modelId="{69395867-0236-4B85-8EC3-1C5D206DC5BB}" type="presOf" srcId="{1965E15C-2C88-4915-A957-96E7C99A8A3F}" destId="{7C9D5A3B-DBC0-49D6-BDD7-143D36BE7215}" srcOrd="0" destOrd="3" presId="urn:microsoft.com/office/officeart/2005/8/layout/chevron2"/>
    <dgm:cxn modelId="{EEE4A853-0060-4714-AECA-07160E26BF71}" srcId="{EC091F49-06E7-44E5-ADA2-2B80493E1396}" destId="{B18F1D6F-DBDA-4A26-AB31-E587D7DE21F0}" srcOrd="0" destOrd="0" parTransId="{F70C1AE0-C84B-4F88-A549-D0B14291BE61}" sibTransId="{5DC1D946-9E16-4EE4-A7E9-7A71A4EC7D6D}"/>
    <dgm:cxn modelId="{653A7F56-0281-4C3E-8B3C-297147D3D8E3}" type="presOf" srcId="{63329914-5992-40A1-BD49-9A5BDF2BB532}" destId="{8416FB83-FD8D-4570-A976-6DDE357F0A4C}" srcOrd="0" destOrd="0" presId="urn:microsoft.com/office/officeart/2005/8/layout/chevron2"/>
    <dgm:cxn modelId="{3EBB0577-1F56-4232-B00F-4EDC4DC76072}" type="presOf" srcId="{DCCEB1BF-14A7-4B5B-BD58-B45916349746}" destId="{8416FB83-FD8D-4570-A976-6DDE357F0A4C}" srcOrd="0" destOrd="1" presId="urn:microsoft.com/office/officeart/2005/8/layout/chevron2"/>
    <dgm:cxn modelId="{1913C98A-B1E8-40D0-9B91-0859AC7962E1}" type="presOf" srcId="{407507EE-5C2D-4825-A28F-67973B9D8BF3}" destId="{0C93F2BB-7C3A-4F04-B9B8-84AC18BEF2EE}" srcOrd="0" destOrd="0" presId="urn:microsoft.com/office/officeart/2005/8/layout/chevron2"/>
    <dgm:cxn modelId="{A56C9692-40E9-4EF1-9759-9C53B7A84A3E}" srcId="{B18F1D6F-DBDA-4A26-AB31-E587D7DE21F0}" destId="{1965E15C-2C88-4915-A957-96E7C99A8A3F}" srcOrd="3" destOrd="0" parTransId="{417A0BA5-C02A-484A-A9FF-FEAE540C06FC}" sibTransId="{05DE1C1B-4CC7-4B76-BAD8-D093BAD52965}"/>
    <dgm:cxn modelId="{2810289F-A49B-4A06-8290-E4D1D3CBFFC2}" type="presOf" srcId="{91AF1C57-34CA-4D27-9257-A43EB52CE1C6}" destId="{7676B950-7890-43B8-98D8-FDCE993CCD7A}" srcOrd="0" destOrd="0" presId="urn:microsoft.com/office/officeart/2005/8/layout/chevron2"/>
    <dgm:cxn modelId="{DE039BA4-8FC6-4BE0-BD24-1CC74B6F3C94}" srcId="{297BC133-1B80-4364-B178-7E97A6C8801E}" destId="{63329914-5992-40A1-BD49-9A5BDF2BB532}" srcOrd="0" destOrd="0" parTransId="{DEDDF297-4972-4480-AECC-558E32A2BFB9}" sibTransId="{20107B37-054D-46EA-85CD-0973ADDA76CE}"/>
    <dgm:cxn modelId="{CCF6BDA6-0F16-406E-A86A-5D00E0152C1A}" type="presOf" srcId="{5E92024E-7C8F-4381-99DB-4B2B3861999D}" destId="{7C9D5A3B-DBC0-49D6-BDD7-143D36BE7215}" srcOrd="0" destOrd="1" presId="urn:microsoft.com/office/officeart/2005/8/layout/chevron2"/>
    <dgm:cxn modelId="{141EEEAA-C537-42C6-A7BF-B2756EEC9788}" type="presOf" srcId="{9CAB1966-E636-44AD-8502-28BF0472DFE3}" destId="{8416FB83-FD8D-4570-A976-6DDE357F0A4C}" srcOrd="0" destOrd="2" presId="urn:microsoft.com/office/officeart/2005/8/layout/chevron2"/>
    <dgm:cxn modelId="{6F941EC7-181E-49F2-89BD-7F0F6AC665FC}" type="presOf" srcId="{39437180-BED5-4B61-B834-554E468B87CF}" destId="{7C9D5A3B-DBC0-49D6-BDD7-143D36BE7215}" srcOrd="0" destOrd="2" presId="urn:microsoft.com/office/officeart/2005/8/layout/chevron2"/>
    <dgm:cxn modelId="{BD89AFCC-073D-410B-AA70-A2CE77FAF998}" srcId="{297BC133-1B80-4364-B178-7E97A6C8801E}" destId="{DCCEB1BF-14A7-4B5B-BD58-B45916349746}" srcOrd="1" destOrd="0" parTransId="{41C737F9-BA87-4A7E-84FE-357D21BC3318}" sibTransId="{67E86AE3-77EC-4D12-82BD-BCCDE375C3FF}"/>
    <dgm:cxn modelId="{0EF7F9CF-C067-422B-83DF-8271016D89D1}" srcId="{B18F1D6F-DBDA-4A26-AB31-E587D7DE21F0}" destId="{5E92024E-7C8F-4381-99DB-4B2B3861999D}" srcOrd="1" destOrd="0" parTransId="{F535FE88-12B7-4BB9-BCA0-7F75039A74F0}" sibTransId="{7F5CB344-61F4-45DC-B26D-56C55CB46124}"/>
    <dgm:cxn modelId="{1A87E8D7-75EF-4E7E-BCAD-09894B524414}" srcId="{EC091F49-06E7-44E5-ADA2-2B80493E1396}" destId="{297BC133-1B80-4364-B178-7E97A6C8801E}" srcOrd="1" destOrd="0" parTransId="{B1BF4728-CE7E-491B-A7BF-CF7ED79595D9}" sibTransId="{91B20BBA-613C-44B4-9746-F988A78399D7}"/>
    <dgm:cxn modelId="{BD27DDD8-C8DA-4EBF-850D-DF68D1667565}" type="presOf" srcId="{EC091F49-06E7-44E5-ADA2-2B80493E1396}" destId="{3301FF8F-B9D2-4CE7-9106-FA7CF4634AA4}" srcOrd="0" destOrd="0" presId="urn:microsoft.com/office/officeart/2005/8/layout/chevron2"/>
    <dgm:cxn modelId="{E65D22E9-4BB4-4688-8CCD-55AE53A11C24}" srcId="{B18F1D6F-DBDA-4A26-AB31-E587D7DE21F0}" destId="{A63E3D76-EE98-4825-ABD3-E2458FE48A60}" srcOrd="0" destOrd="0" parTransId="{48FDA2B1-07BC-45D3-9999-96E6A5D947D0}" sibTransId="{8B49AEC9-14BD-4448-9299-F25E340592AE}"/>
    <dgm:cxn modelId="{456EF3ED-9D94-4880-9A85-C670F2F1AB6A}" srcId="{EC091F49-06E7-44E5-ADA2-2B80493E1396}" destId="{91AF1C57-34CA-4D27-9257-A43EB52CE1C6}" srcOrd="2" destOrd="0" parTransId="{09233804-4AA8-487E-865C-9B9D05049E72}" sibTransId="{E6FF680A-A143-45D5-B335-6EBE8D9F30AE}"/>
    <dgm:cxn modelId="{EBEC48F2-0E83-449C-B056-7E5790CE9ADC}" srcId="{297BC133-1B80-4364-B178-7E97A6C8801E}" destId="{9CAB1966-E636-44AD-8502-28BF0472DFE3}" srcOrd="2" destOrd="0" parTransId="{8E0B9986-F3A8-4071-8876-C468D6151AA3}" sibTransId="{72302BA7-F6CE-4F8A-8EAF-D9300D9AC492}"/>
    <dgm:cxn modelId="{1B97A078-5E8C-4EB9-BD78-913B930D4068}" type="presParOf" srcId="{3301FF8F-B9D2-4CE7-9106-FA7CF4634AA4}" destId="{88341207-AA70-415D-A46D-FE421E9B4861}" srcOrd="0" destOrd="0" presId="urn:microsoft.com/office/officeart/2005/8/layout/chevron2"/>
    <dgm:cxn modelId="{214D3605-DAF7-4A6D-BEE2-A365B4299BC8}" type="presParOf" srcId="{88341207-AA70-415D-A46D-FE421E9B4861}" destId="{B8261C67-F865-4D99-8D02-8FB31689DB0E}" srcOrd="0" destOrd="0" presId="urn:microsoft.com/office/officeart/2005/8/layout/chevron2"/>
    <dgm:cxn modelId="{F9024BA2-B895-454B-8AEE-DD332A4596C3}" type="presParOf" srcId="{88341207-AA70-415D-A46D-FE421E9B4861}" destId="{7C9D5A3B-DBC0-49D6-BDD7-143D36BE7215}" srcOrd="1" destOrd="0" presId="urn:microsoft.com/office/officeart/2005/8/layout/chevron2"/>
    <dgm:cxn modelId="{6DE3778B-FFB0-425B-8EFE-E45E0797CBBE}" type="presParOf" srcId="{3301FF8F-B9D2-4CE7-9106-FA7CF4634AA4}" destId="{73C3ED24-5230-4F97-855B-6B7A4BA9A84F}" srcOrd="1" destOrd="0" presId="urn:microsoft.com/office/officeart/2005/8/layout/chevron2"/>
    <dgm:cxn modelId="{07C9D376-1CD2-452E-90D2-6A8C0F65297A}" type="presParOf" srcId="{3301FF8F-B9D2-4CE7-9106-FA7CF4634AA4}" destId="{BA253C7C-7730-485A-B6D0-5EE02BF26F05}" srcOrd="2" destOrd="0" presId="urn:microsoft.com/office/officeart/2005/8/layout/chevron2"/>
    <dgm:cxn modelId="{C86F4973-7074-4740-95EE-4BC5683D6514}" type="presParOf" srcId="{BA253C7C-7730-485A-B6D0-5EE02BF26F05}" destId="{8EB0377E-2454-46F7-8C09-FF9E3B4E7916}" srcOrd="0" destOrd="0" presId="urn:microsoft.com/office/officeart/2005/8/layout/chevron2"/>
    <dgm:cxn modelId="{EB3E4180-5394-4403-A9F3-21EF6C59D116}" type="presParOf" srcId="{BA253C7C-7730-485A-B6D0-5EE02BF26F05}" destId="{8416FB83-FD8D-4570-A976-6DDE357F0A4C}" srcOrd="1" destOrd="0" presId="urn:microsoft.com/office/officeart/2005/8/layout/chevron2"/>
    <dgm:cxn modelId="{409D6279-9BB8-4C2A-A525-954DFB29C08D}" type="presParOf" srcId="{3301FF8F-B9D2-4CE7-9106-FA7CF4634AA4}" destId="{734E0386-30B9-4E31-996C-5BEBD2EB40EC}" srcOrd="3" destOrd="0" presId="urn:microsoft.com/office/officeart/2005/8/layout/chevron2"/>
    <dgm:cxn modelId="{F66E912F-555F-4C1A-B150-A902402D0E43}" type="presParOf" srcId="{3301FF8F-B9D2-4CE7-9106-FA7CF4634AA4}" destId="{2F4CCE79-8A7A-4173-8835-06F4774FBCAF}" srcOrd="4" destOrd="0" presId="urn:microsoft.com/office/officeart/2005/8/layout/chevron2"/>
    <dgm:cxn modelId="{A9E8AD36-051C-4973-84DB-4AD5592F0675}" type="presParOf" srcId="{2F4CCE79-8A7A-4173-8835-06F4774FBCAF}" destId="{7676B950-7890-43B8-98D8-FDCE993CCD7A}" srcOrd="0" destOrd="0" presId="urn:microsoft.com/office/officeart/2005/8/layout/chevron2"/>
    <dgm:cxn modelId="{02C8046E-8AF9-4BE2-ACC9-F252F882CE75}" type="presParOf" srcId="{2F4CCE79-8A7A-4173-8835-06F4774FBCAF}" destId="{0C93F2BB-7C3A-4F04-B9B8-84AC18BEF2EE}"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177588-A004-4E87-BD44-EB45618EAB24}" type="doc">
      <dgm:prSet loTypeId="urn:microsoft.com/office/officeart/2005/8/layout/process2" loCatId="process" qsTypeId="urn:microsoft.com/office/officeart/2005/8/quickstyle/simple1" qsCatId="simple" csTypeId="urn:microsoft.com/office/officeart/2005/8/colors/accent1_2" csCatId="accent1" phldr="1"/>
      <dgm:spPr/>
    </dgm:pt>
    <dgm:pt modelId="{EDCDD41B-A90D-4431-AA7C-9CDE61282BC8}">
      <dgm:prSet phldrT="[Text]" phldr="0"/>
      <dgm:spPr/>
      <dgm:t>
        <a:bodyPr/>
        <a:lstStyle/>
        <a:p>
          <a:pPr rtl="0"/>
          <a:r>
            <a:rPr lang="en-US" dirty="0">
              <a:latin typeface="Calibri Light" panose="020F0302020204030204"/>
            </a:rPr>
            <a:t>Create Helper Functions</a:t>
          </a:r>
          <a:endParaRPr lang="en-US" dirty="0"/>
        </a:p>
      </dgm:t>
    </dgm:pt>
    <dgm:pt modelId="{59A74083-6663-46D0-9869-EDA6295C271B}" type="parTrans" cxnId="{03711C4E-83FB-4E35-9CA7-70F1D653C63A}">
      <dgm:prSet/>
      <dgm:spPr/>
    </dgm:pt>
    <dgm:pt modelId="{1BF1450E-3A8F-401F-BA80-180238F82B03}" type="sibTrans" cxnId="{03711C4E-83FB-4E35-9CA7-70F1D653C63A}">
      <dgm:prSet/>
      <dgm:spPr/>
      <dgm:t>
        <a:bodyPr/>
        <a:lstStyle/>
        <a:p>
          <a:endParaRPr lang="en-US"/>
        </a:p>
      </dgm:t>
    </dgm:pt>
    <dgm:pt modelId="{27822E5D-0876-4696-B8BD-40FC448D1C37}">
      <dgm:prSet phldrT="[Text]" phldr="0"/>
      <dgm:spPr/>
      <dgm:t>
        <a:bodyPr/>
        <a:lstStyle/>
        <a:p>
          <a:pPr rtl="0"/>
          <a:r>
            <a:rPr lang="en-US" dirty="0">
              <a:latin typeface="Calibri Light" panose="020F0302020204030204"/>
            </a:rPr>
            <a:t>GET request for pages</a:t>
          </a:r>
          <a:endParaRPr lang="en-US" dirty="0"/>
        </a:p>
      </dgm:t>
    </dgm:pt>
    <dgm:pt modelId="{3D81DB05-2242-49FE-830E-011FEA86CD30}" type="parTrans" cxnId="{95FE1B0C-DF06-4A85-ADDD-B6FDD0EB5674}">
      <dgm:prSet/>
      <dgm:spPr/>
    </dgm:pt>
    <dgm:pt modelId="{E27E643E-490B-4AA0-83C5-9EA2D7A26C59}" type="sibTrans" cxnId="{95FE1B0C-DF06-4A85-ADDD-B6FDD0EB5674}">
      <dgm:prSet/>
      <dgm:spPr/>
      <dgm:t>
        <a:bodyPr/>
        <a:lstStyle/>
        <a:p>
          <a:endParaRPr lang="en-US"/>
        </a:p>
      </dgm:t>
    </dgm:pt>
    <dgm:pt modelId="{ACD4E5A7-6DF0-464C-B74F-0340CD61C707}">
      <dgm:prSet phldrT="[Text]" phldr="0"/>
      <dgm:spPr/>
      <dgm:t>
        <a:bodyPr/>
        <a:lstStyle/>
        <a:p>
          <a:pPr rtl="0"/>
          <a:r>
            <a:rPr lang="en-US" dirty="0">
              <a:latin typeface="Calibri Light" panose="020F0302020204030204"/>
            </a:rPr>
            <a:t>Create Soup</a:t>
          </a:r>
          <a:endParaRPr lang="en-US" dirty="0"/>
        </a:p>
      </dgm:t>
    </dgm:pt>
    <dgm:pt modelId="{F23C82D5-9C27-4BE2-8BE2-416D465B24AC}" type="parTrans" cxnId="{99AB48A3-20DA-4DF5-BB72-932C571C5192}">
      <dgm:prSet/>
      <dgm:spPr/>
    </dgm:pt>
    <dgm:pt modelId="{76F4E309-0B14-4C70-86FE-78B99D267598}" type="sibTrans" cxnId="{99AB48A3-20DA-4DF5-BB72-932C571C5192}">
      <dgm:prSet/>
      <dgm:spPr/>
      <dgm:t>
        <a:bodyPr/>
        <a:lstStyle/>
        <a:p>
          <a:endParaRPr lang="en-US"/>
        </a:p>
      </dgm:t>
    </dgm:pt>
    <dgm:pt modelId="{60D197EA-DD5D-4E29-8CB2-406EF1659F25}">
      <dgm:prSet phldr="0"/>
      <dgm:spPr/>
      <dgm:t>
        <a:bodyPr/>
        <a:lstStyle/>
        <a:p>
          <a:pPr rtl="0"/>
          <a:r>
            <a:rPr lang="en-US" dirty="0">
              <a:latin typeface="Calibri Light" panose="020F0302020204030204"/>
            </a:rPr>
            <a:t>Show soup attributes like title</a:t>
          </a:r>
        </a:p>
      </dgm:t>
    </dgm:pt>
    <dgm:pt modelId="{1BEBBE73-2288-4C94-AE34-7C65D4C751A7}" type="parTrans" cxnId="{9F13BEF0-C565-4E86-8A6C-0EDF4ED9BF99}">
      <dgm:prSet/>
      <dgm:spPr/>
    </dgm:pt>
    <dgm:pt modelId="{B037CB2E-76E2-413E-9E00-ED49F21B3A93}" type="sibTrans" cxnId="{9F13BEF0-C565-4E86-8A6C-0EDF4ED9BF99}">
      <dgm:prSet/>
      <dgm:spPr/>
      <dgm:t>
        <a:bodyPr/>
        <a:lstStyle/>
        <a:p>
          <a:endParaRPr lang="en-US"/>
        </a:p>
      </dgm:t>
    </dgm:pt>
    <dgm:pt modelId="{3C8ADCE6-42A5-4311-8A4B-788EF9A1FDF8}">
      <dgm:prSet phldr="0"/>
      <dgm:spPr/>
      <dgm:t>
        <a:bodyPr/>
        <a:lstStyle/>
        <a:p>
          <a:pPr rtl="0"/>
          <a:r>
            <a:rPr lang="en-US" dirty="0">
              <a:latin typeface="Calibri Light" panose="020F0302020204030204"/>
            </a:rPr>
            <a:t>Column Names from table headers</a:t>
          </a:r>
        </a:p>
      </dgm:t>
    </dgm:pt>
    <dgm:pt modelId="{B377FD88-F1B5-4FD4-8D94-58B1F7E1FC40}" type="parTrans" cxnId="{A254DA63-29FD-4C81-B5E0-C2C7032A9E95}">
      <dgm:prSet/>
      <dgm:spPr/>
    </dgm:pt>
    <dgm:pt modelId="{7FAACC99-E544-41F3-B5D2-6F01092C0A2C}" type="sibTrans" cxnId="{A254DA63-29FD-4C81-B5E0-C2C7032A9E95}">
      <dgm:prSet/>
      <dgm:spPr/>
      <dgm:t>
        <a:bodyPr/>
        <a:lstStyle/>
        <a:p>
          <a:endParaRPr lang="en-US"/>
        </a:p>
      </dgm:t>
    </dgm:pt>
    <dgm:pt modelId="{ED5D61A0-E1B4-4029-B1B8-375EBBAF2AA0}">
      <dgm:prSet phldr="0"/>
      <dgm:spPr/>
      <dgm:t>
        <a:bodyPr/>
        <a:lstStyle/>
        <a:p>
          <a:pPr rtl="0"/>
          <a:r>
            <a:rPr lang="en-US" dirty="0"/>
            <a:t>Create a data frame by parsing the launch HTML tables</a:t>
          </a:r>
          <a:endParaRPr lang="en-US" dirty="0">
            <a:latin typeface="Calibri Light" panose="020F0302020204030204"/>
          </a:endParaRPr>
        </a:p>
      </dgm:t>
    </dgm:pt>
    <dgm:pt modelId="{51C23FAB-A53B-40C0-9662-034F9FE4F8C0}" type="parTrans" cxnId="{C8873957-13F0-443B-8A74-BBE3250E0DF7}">
      <dgm:prSet/>
      <dgm:spPr/>
    </dgm:pt>
    <dgm:pt modelId="{AFDEDBB6-B620-4384-888F-C2A603CAD8DD}" type="sibTrans" cxnId="{C8873957-13F0-443B-8A74-BBE3250E0DF7}">
      <dgm:prSet/>
      <dgm:spPr/>
      <dgm:t>
        <a:bodyPr/>
        <a:lstStyle/>
        <a:p>
          <a:endParaRPr lang="en-US"/>
        </a:p>
      </dgm:t>
    </dgm:pt>
    <dgm:pt modelId="{5B20D8D4-6CC0-4BFA-908A-42AFD5B330F0}" type="pres">
      <dgm:prSet presAssocID="{D6177588-A004-4E87-BD44-EB45618EAB24}" presName="linearFlow" presStyleCnt="0">
        <dgm:presLayoutVars>
          <dgm:resizeHandles val="exact"/>
        </dgm:presLayoutVars>
      </dgm:prSet>
      <dgm:spPr/>
    </dgm:pt>
    <dgm:pt modelId="{2A2EF492-B4A0-4365-B95D-925337E8EC18}" type="pres">
      <dgm:prSet presAssocID="{EDCDD41B-A90D-4431-AA7C-9CDE61282BC8}" presName="node" presStyleLbl="node1" presStyleIdx="0" presStyleCnt="4">
        <dgm:presLayoutVars>
          <dgm:bulletEnabled val="1"/>
        </dgm:presLayoutVars>
      </dgm:prSet>
      <dgm:spPr/>
    </dgm:pt>
    <dgm:pt modelId="{BFA4FEDD-A4C2-4FD3-8FAC-86EDA4F9AB5C}" type="pres">
      <dgm:prSet presAssocID="{1BF1450E-3A8F-401F-BA80-180238F82B03}" presName="sibTrans" presStyleLbl="sibTrans2D1" presStyleIdx="0" presStyleCnt="3"/>
      <dgm:spPr/>
    </dgm:pt>
    <dgm:pt modelId="{F6FA13B7-F2B8-4F73-BDD8-7D57128A6460}" type="pres">
      <dgm:prSet presAssocID="{1BF1450E-3A8F-401F-BA80-180238F82B03}" presName="connectorText" presStyleLbl="sibTrans2D1" presStyleIdx="0" presStyleCnt="3"/>
      <dgm:spPr/>
    </dgm:pt>
    <dgm:pt modelId="{39E10169-4D2C-459A-AE80-B1523BF68752}" type="pres">
      <dgm:prSet presAssocID="{27822E5D-0876-4696-B8BD-40FC448D1C37}" presName="node" presStyleLbl="node1" presStyleIdx="1" presStyleCnt="4">
        <dgm:presLayoutVars>
          <dgm:bulletEnabled val="1"/>
        </dgm:presLayoutVars>
      </dgm:prSet>
      <dgm:spPr/>
    </dgm:pt>
    <dgm:pt modelId="{AD116B39-FB53-49DE-B50D-9396468EEA6C}" type="pres">
      <dgm:prSet presAssocID="{E27E643E-490B-4AA0-83C5-9EA2D7A26C59}" presName="sibTrans" presStyleLbl="sibTrans2D1" presStyleIdx="1" presStyleCnt="3"/>
      <dgm:spPr/>
    </dgm:pt>
    <dgm:pt modelId="{28B38BDA-9CE6-47D3-A7EC-112738BB3ECA}" type="pres">
      <dgm:prSet presAssocID="{E27E643E-490B-4AA0-83C5-9EA2D7A26C59}" presName="connectorText" presStyleLbl="sibTrans2D1" presStyleIdx="1" presStyleCnt="3"/>
      <dgm:spPr/>
    </dgm:pt>
    <dgm:pt modelId="{46CF0F60-9B0B-424E-A294-27954328B2C1}" type="pres">
      <dgm:prSet presAssocID="{3C8ADCE6-42A5-4311-8A4B-788EF9A1FDF8}" presName="node" presStyleLbl="node1" presStyleIdx="2" presStyleCnt="4">
        <dgm:presLayoutVars>
          <dgm:bulletEnabled val="1"/>
        </dgm:presLayoutVars>
      </dgm:prSet>
      <dgm:spPr/>
    </dgm:pt>
    <dgm:pt modelId="{0CD1F127-323B-434E-9CE3-8B4DF5886E63}" type="pres">
      <dgm:prSet presAssocID="{7FAACC99-E544-41F3-B5D2-6F01092C0A2C}" presName="sibTrans" presStyleLbl="sibTrans2D1" presStyleIdx="2" presStyleCnt="3"/>
      <dgm:spPr/>
    </dgm:pt>
    <dgm:pt modelId="{BA959B07-5085-4D44-BAE6-32919FBCFAF7}" type="pres">
      <dgm:prSet presAssocID="{7FAACC99-E544-41F3-B5D2-6F01092C0A2C}" presName="connectorText" presStyleLbl="sibTrans2D1" presStyleIdx="2" presStyleCnt="3"/>
      <dgm:spPr/>
    </dgm:pt>
    <dgm:pt modelId="{CA6330DC-B8A0-4E76-A771-09A598502AB4}" type="pres">
      <dgm:prSet presAssocID="{ED5D61A0-E1B4-4029-B1B8-375EBBAF2AA0}" presName="node" presStyleLbl="node1" presStyleIdx="3" presStyleCnt="4">
        <dgm:presLayoutVars>
          <dgm:bulletEnabled val="1"/>
        </dgm:presLayoutVars>
      </dgm:prSet>
      <dgm:spPr/>
    </dgm:pt>
  </dgm:ptLst>
  <dgm:cxnLst>
    <dgm:cxn modelId="{45803B0A-8FF9-4A80-A8F2-63CEE318FF28}" type="presOf" srcId="{3C8ADCE6-42A5-4311-8A4B-788EF9A1FDF8}" destId="{46CF0F60-9B0B-424E-A294-27954328B2C1}" srcOrd="0" destOrd="0" presId="urn:microsoft.com/office/officeart/2005/8/layout/process2"/>
    <dgm:cxn modelId="{95FE1B0C-DF06-4A85-ADDD-B6FDD0EB5674}" srcId="{D6177588-A004-4E87-BD44-EB45618EAB24}" destId="{27822E5D-0876-4696-B8BD-40FC448D1C37}" srcOrd="1" destOrd="0" parTransId="{3D81DB05-2242-49FE-830E-011FEA86CD30}" sibTransId="{E27E643E-490B-4AA0-83C5-9EA2D7A26C59}"/>
    <dgm:cxn modelId="{C0CF8D1E-D46C-4EE4-A97E-9FFCEA1EFFF4}" type="presOf" srcId="{D6177588-A004-4E87-BD44-EB45618EAB24}" destId="{5B20D8D4-6CC0-4BFA-908A-42AFD5B330F0}" srcOrd="0" destOrd="0" presId="urn:microsoft.com/office/officeart/2005/8/layout/process2"/>
    <dgm:cxn modelId="{604DA136-983E-4E71-B7EC-A75E0FCDE57D}" type="presOf" srcId="{7FAACC99-E544-41F3-B5D2-6F01092C0A2C}" destId="{BA959B07-5085-4D44-BAE6-32919FBCFAF7}" srcOrd="1" destOrd="0" presId="urn:microsoft.com/office/officeart/2005/8/layout/process2"/>
    <dgm:cxn modelId="{BE29943E-70F0-4769-93F2-ACF6BD5BB6AD}" type="presOf" srcId="{E27E643E-490B-4AA0-83C5-9EA2D7A26C59}" destId="{AD116B39-FB53-49DE-B50D-9396468EEA6C}" srcOrd="0" destOrd="0" presId="urn:microsoft.com/office/officeart/2005/8/layout/process2"/>
    <dgm:cxn modelId="{F5AFAE5D-146B-4154-94B2-90F5231A78B9}" type="presOf" srcId="{1BF1450E-3A8F-401F-BA80-180238F82B03}" destId="{F6FA13B7-F2B8-4F73-BDD8-7D57128A6460}" srcOrd="1" destOrd="0" presId="urn:microsoft.com/office/officeart/2005/8/layout/process2"/>
    <dgm:cxn modelId="{A254DA63-29FD-4C81-B5E0-C2C7032A9E95}" srcId="{D6177588-A004-4E87-BD44-EB45618EAB24}" destId="{3C8ADCE6-42A5-4311-8A4B-788EF9A1FDF8}" srcOrd="2" destOrd="0" parTransId="{B377FD88-F1B5-4FD4-8D94-58B1F7E1FC40}" sibTransId="{7FAACC99-E544-41F3-B5D2-6F01092C0A2C}"/>
    <dgm:cxn modelId="{08D50564-18D8-401D-953A-A4C1F37FC9EB}" type="presOf" srcId="{EDCDD41B-A90D-4431-AA7C-9CDE61282BC8}" destId="{2A2EF492-B4A0-4365-B95D-925337E8EC18}" srcOrd="0" destOrd="0" presId="urn:microsoft.com/office/officeart/2005/8/layout/process2"/>
    <dgm:cxn modelId="{AF2D5666-C09E-4634-9571-A5AA1D302421}" type="presOf" srcId="{ACD4E5A7-6DF0-464C-B74F-0340CD61C707}" destId="{39E10169-4D2C-459A-AE80-B1523BF68752}" srcOrd="0" destOrd="1" presId="urn:microsoft.com/office/officeart/2005/8/layout/process2"/>
    <dgm:cxn modelId="{03711C4E-83FB-4E35-9CA7-70F1D653C63A}" srcId="{D6177588-A004-4E87-BD44-EB45618EAB24}" destId="{EDCDD41B-A90D-4431-AA7C-9CDE61282BC8}" srcOrd="0" destOrd="0" parTransId="{59A74083-6663-46D0-9869-EDA6295C271B}" sibTransId="{1BF1450E-3A8F-401F-BA80-180238F82B03}"/>
    <dgm:cxn modelId="{C8873957-13F0-443B-8A74-BBE3250E0DF7}" srcId="{D6177588-A004-4E87-BD44-EB45618EAB24}" destId="{ED5D61A0-E1B4-4029-B1B8-375EBBAF2AA0}" srcOrd="3" destOrd="0" parTransId="{51C23FAB-A53B-40C0-9662-034F9FE4F8C0}" sibTransId="{AFDEDBB6-B620-4384-888F-C2A603CAD8DD}"/>
    <dgm:cxn modelId="{40F1E684-EA2E-4B97-893D-49E73B763478}" type="presOf" srcId="{7FAACC99-E544-41F3-B5D2-6F01092C0A2C}" destId="{0CD1F127-323B-434E-9CE3-8B4DF5886E63}" srcOrd="0" destOrd="0" presId="urn:microsoft.com/office/officeart/2005/8/layout/process2"/>
    <dgm:cxn modelId="{D797718B-D3D9-4757-A5DD-6D935630A446}" type="presOf" srcId="{60D197EA-DD5D-4E29-8CB2-406EF1659F25}" destId="{39E10169-4D2C-459A-AE80-B1523BF68752}" srcOrd="0" destOrd="2" presId="urn:microsoft.com/office/officeart/2005/8/layout/process2"/>
    <dgm:cxn modelId="{99AB48A3-20DA-4DF5-BB72-932C571C5192}" srcId="{27822E5D-0876-4696-B8BD-40FC448D1C37}" destId="{ACD4E5A7-6DF0-464C-B74F-0340CD61C707}" srcOrd="0" destOrd="0" parTransId="{F23C82D5-9C27-4BE2-8BE2-416D465B24AC}" sibTransId="{76F4E309-0B14-4C70-86FE-78B99D267598}"/>
    <dgm:cxn modelId="{CB9D01B7-1F6C-4C7D-9AAC-B75FB7EEDFE1}" type="presOf" srcId="{ED5D61A0-E1B4-4029-B1B8-375EBBAF2AA0}" destId="{CA6330DC-B8A0-4E76-A771-09A598502AB4}" srcOrd="0" destOrd="0" presId="urn:microsoft.com/office/officeart/2005/8/layout/process2"/>
    <dgm:cxn modelId="{CDF374BA-EB58-4446-9972-EAD624C1197D}" type="presOf" srcId="{1BF1450E-3A8F-401F-BA80-180238F82B03}" destId="{BFA4FEDD-A4C2-4FD3-8FAC-86EDA4F9AB5C}" srcOrd="0" destOrd="0" presId="urn:microsoft.com/office/officeart/2005/8/layout/process2"/>
    <dgm:cxn modelId="{FEB068CD-F107-4D17-B484-CFEBABB4C017}" type="presOf" srcId="{27822E5D-0876-4696-B8BD-40FC448D1C37}" destId="{39E10169-4D2C-459A-AE80-B1523BF68752}" srcOrd="0" destOrd="0" presId="urn:microsoft.com/office/officeart/2005/8/layout/process2"/>
    <dgm:cxn modelId="{034886D0-A8E3-4462-A64F-FC97E9CDC50A}" type="presOf" srcId="{E27E643E-490B-4AA0-83C5-9EA2D7A26C59}" destId="{28B38BDA-9CE6-47D3-A7EC-112738BB3ECA}" srcOrd="1" destOrd="0" presId="urn:microsoft.com/office/officeart/2005/8/layout/process2"/>
    <dgm:cxn modelId="{9F13BEF0-C565-4E86-8A6C-0EDF4ED9BF99}" srcId="{27822E5D-0876-4696-B8BD-40FC448D1C37}" destId="{60D197EA-DD5D-4E29-8CB2-406EF1659F25}" srcOrd="1" destOrd="0" parTransId="{1BEBBE73-2288-4C94-AE34-7C65D4C751A7}" sibTransId="{B037CB2E-76E2-413E-9E00-ED49F21B3A93}"/>
    <dgm:cxn modelId="{5E4D7586-1F30-48B4-A2AE-DB7B3436E31B}" type="presParOf" srcId="{5B20D8D4-6CC0-4BFA-908A-42AFD5B330F0}" destId="{2A2EF492-B4A0-4365-B95D-925337E8EC18}" srcOrd="0" destOrd="0" presId="urn:microsoft.com/office/officeart/2005/8/layout/process2"/>
    <dgm:cxn modelId="{9FAC3000-1D7B-49AE-9614-30AA37F06BDF}" type="presParOf" srcId="{5B20D8D4-6CC0-4BFA-908A-42AFD5B330F0}" destId="{BFA4FEDD-A4C2-4FD3-8FAC-86EDA4F9AB5C}" srcOrd="1" destOrd="0" presId="urn:microsoft.com/office/officeart/2005/8/layout/process2"/>
    <dgm:cxn modelId="{F5446CBE-D6A6-433E-9494-3563170027AA}" type="presParOf" srcId="{BFA4FEDD-A4C2-4FD3-8FAC-86EDA4F9AB5C}" destId="{F6FA13B7-F2B8-4F73-BDD8-7D57128A6460}" srcOrd="0" destOrd="0" presId="urn:microsoft.com/office/officeart/2005/8/layout/process2"/>
    <dgm:cxn modelId="{42E57A0F-6E2B-40A8-9692-BC0C7ECB0C07}" type="presParOf" srcId="{5B20D8D4-6CC0-4BFA-908A-42AFD5B330F0}" destId="{39E10169-4D2C-459A-AE80-B1523BF68752}" srcOrd="2" destOrd="0" presId="urn:microsoft.com/office/officeart/2005/8/layout/process2"/>
    <dgm:cxn modelId="{A9A0F82E-9E5B-4978-B62F-078BEAE75886}" type="presParOf" srcId="{5B20D8D4-6CC0-4BFA-908A-42AFD5B330F0}" destId="{AD116B39-FB53-49DE-B50D-9396468EEA6C}" srcOrd="3" destOrd="0" presId="urn:microsoft.com/office/officeart/2005/8/layout/process2"/>
    <dgm:cxn modelId="{1DA70033-F5E4-4128-B117-9E5DAF4BB36F}" type="presParOf" srcId="{AD116B39-FB53-49DE-B50D-9396468EEA6C}" destId="{28B38BDA-9CE6-47D3-A7EC-112738BB3ECA}" srcOrd="0" destOrd="0" presId="urn:microsoft.com/office/officeart/2005/8/layout/process2"/>
    <dgm:cxn modelId="{B77232CC-9BCA-45BE-804C-FAA06AFE43E6}" type="presParOf" srcId="{5B20D8D4-6CC0-4BFA-908A-42AFD5B330F0}" destId="{46CF0F60-9B0B-424E-A294-27954328B2C1}" srcOrd="4" destOrd="0" presId="urn:microsoft.com/office/officeart/2005/8/layout/process2"/>
    <dgm:cxn modelId="{28452F83-5077-4D8C-A798-F9E38628EF4D}" type="presParOf" srcId="{5B20D8D4-6CC0-4BFA-908A-42AFD5B330F0}" destId="{0CD1F127-323B-434E-9CE3-8B4DF5886E63}" srcOrd="5" destOrd="0" presId="urn:microsoft.com/office/officeart/2005/8/layout/process2"/>
    <dgm:cxn modelId="{50FE6568-5C24-49B4-AB81-65E0AA6E0D5B}" type="presParOf" srcId="{0CD1F127-323B-434E-9CE3-8B4DF5886E63}" destId="{BA959B07-5085-4D44-BAE6-32919FBCFAF7}" srcOrd="0" destOrd="0" presId="urn:microsoft.com/office/officeart/2005/8/layout/process2"/>
    <dgm:cxn modelId="{BE4EE428-E921-41FA-ABAC-89A14526D625}" type="presParOf" srcId="{5B20D8D4-6CC0-4BFA-908A-42AFD5B330F0}" destId="{CA6330DC-B8A0-4E76-A771-09A598502AB4}" srcOrd="6"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261C67-F865-4D99-8D02-8FB31689DB0E}">
      <dsp:nvSpPr>
        <dsp:cNvPr id="0" name=""/>
        <dsp:cNvSpPr/>
      </dsp:nvSpPr>
      <dsp:spPr>
        <a:xfrm rot="5400000">
          <a:off x="-215663" y="218217"/>
          <a:ext cx="1437755" cy="100642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Get Data</a:t>
          </a:r>
          <a:endParaRPr lang="en-US" sz="1400" kern="1200" dirty="0"/>
        </a:p>
      </dsp:txBody>
      <dsp:txXfrm rot="-5400000">
        <a:off x="1" y="505767"/>
        <a:ext cx="1006428" cy="431327"/>
      </dsp:txXfrm>
    </dsp:sp>
    <dsp:sp modelId="{7C9D5A3B-DBC0-49D6-BDD7-143D36BE7215}">
      <dsp:nvSpPr>
        <dsp:cNvPr id="0" name=""/>
        <dsp:cNvSpPr/>
      </dsp:nvSpPr>
      <dsp:spPr>
        <a:xfrm rot="5400000">
          <a:off x="2629341" y="-1620358"/>
          <a:ext cx="934541" cy="418036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latin typeface="Calibri Light" panose="020F0302020204030204"/>
            </a:rPr>
            <a:t>Create helper functions</a:t>
          </a:r>
          <a:endParaRPr lang="en-US" sz="1300" kern="1200" dirty="0"/>
        </a:p>
        <a:p>
          <a:pPr marL="114300" lvl="1" indent="-114300" algn="l" defTabSz="577850" rtl="0">
            <a:lnSpc>
              <a:spcPct val="90000"/>
            </a:lnSpc>
            <a:spcBef>
              <a:spcPct val="0"/>
            </a:spcBef>
            <a:spcAft>
              <a:spcPct val="15000"/>
            </a:spcAft>
            <a:buChar char="•"/>
          </a:pPr>
          <a:r>
            <a:rPr lang="en-US" sz="1300" kern="1200" dirty="0">
              <a:latin typeface="Calibri Light" panose="020F0302020204030204"/>
            </a:rPr>
            <a:t>GET request to API</a:t>
          </a:r>
          <a:endParaRPr lang="en-US" sz="1300" kern="1200" dirty="0"/>
        </a:p>
        <a:p>
          <a:pPr marL="114300" lvl="1" indent="-114300" algn="l" defTabSz="577850" rtl="0">
            <a:lnSpc>
              <a:spcPct val="90000"/>
            </a:lnSpc>
            <a:spcBef>
              <a:spcPct val="0"/>
            </a:spcBef>
            <a:spcAft>
              <a:spcPct val="15000"/>
            </a:spcAft>
            <a:buChar char="•"/>
          </a:pPr>
          <a:r>
            <a:rPr lang="en-US" sz="1300" kern="1200" dirty="0">
              <a:latin typeface="Calibri Light" panose="020F0302020204030204"/>
            </a:rPr>
            <a:t>Check Status Code</a:t>
          </a:r>
        </a:p>
        <a:p>
          <a:pPr marL="114300" lvl="1" indent="-114300" algn="l" defTabSz="577850">
            <a:lnSpc>
              <a:spcPct val="90000"/>
            </a:lnSpc>
            <a:spcBef>
              <a:spcPct val="0"/>
            </a:spcBef>
            <a:spcAft>
              <a:spcPct val="15000"/>
            </a:spcAft>
            <a:buChar char="•"/>
          </a:pPr>
          <a:r>
            <a:rPr lang="en-US" sz="1300" kern="1200" dirty="0" err="1">
              <a:latin typeface="Calibri Light" panose="020F0302020204030204"/>
            </a:rPr>
            <a:t>Json_normalize</a:t>
          </a:r>
          <a:r>
            <a:rPr lang="en-US" sz="1300" kern="1200" dirty="0">
              <a:latin typeface="Calibri Light" panose="020F0302020204030204"/>
            </a:rPr>
            <a:t>()</a:t>
          </a:r>
          <a:endParaRPr lang="en-US" sz="1300" kern="1200" dirty="0"/>
        </a:p>
      </dsp:txBody>
      <dsp:txXfrm rot="-5400000">
        <a:off x="1006429" y="48175"/>
        <a:ext cx="4134745" cy="843299"/>
      </dsp:txXfrm>
    </dsp:sp>
    <dsp:sp modelId="{8EB0377E-2454-46F7-8C09-FF9E3B4E7916}">
      <dsp:nvSpPr>
        <dsp:cNvPr id="0" name=""/>
        <dsp:cNvSpPr/>
      </dsp:nvSpPr>
      <dsp:spPr>
        <a:xfrm rot="5400000">
          <a:off x="-215663" y="1459801"/>
          <a:ext cx="1437755" cy="100642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Filter Data</a:t>
          </a:r>
          <a:endParaRPr lang="en-US" sz="1400" kern="1200" dirty="0"/>
        </a:p>
      </dsp:txBody>
      <dsp:txXfrm rot="-5400000">
        <a:off x="1" y="1747351"/>
        <a:ext cx="1006428" cy="431327"/>
      </dsp:txXfrm>
    </dsp:sp>
    <dsp:sp modelId="{8416FB83-FD8D-4570-A976-6DDE357F0A4C}">
      <dsp:nvSpPr>
        <dsp:cNvPr id="0" name=""/>
        <dsp:cNvSpPr/>
      </dsp:nvSpPr>
      <dsp:spPr>
        <a:xfrm rot="5400000">
          <a:off x="2629341" y="-378774"/>
          <a:ext cx="934541" cy="418036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latin typeface="Calibri Light" panose="020F0302020204030204"/>
            </a:rPr>
            <a:t>Create filter</a:t>
          </a:r>
          <a:endParaRPr lang="en-US" sz="1300" kern="1200" dirty="0"/>
        </a:p>
        <a:p>
          <a:pPr marL="114300" lvl="1" indent="-114300" algn="l" defTabSz="577850" rtl="0">
            <a:lnSpc>
              <a:spcPct val="90000"/>
            </a:lnSpc>
            <a:spcBef>
              <a:spcPct val="0"/>
            </a:spcBef>
            <a:spcAft>
              <a:spcPct val="15000"/>
            </a:spcAft>
            <a:buChar char="•"/>
          </a:pPr>
          <a:r>
            <a:rPr lang="en-US" sz="1300" kern="1200" dirty="0">
              <a:latin typeface="Calibri Light" panose="020F0302020204030204"/>
            </a:rPr>
            <a:t>Apply filter to DataFrame</a:t>
          </a:r>
          <a:endParaRPr lang="en-US" sz="1300" kern="1200" dirty="0"/>
        </a:p>
        <a:p>
          <a:pPr marL="114300" lvl="1" indent="-114300" algn="l" defTabSz="577850" rtl="0">
            <a:lnSpc>
              <a:spcPct val="90000"/>
            </a:lnSpc>
            <a:spcBef>
              <a:spcPct val="0"/>
            </a:spcBef>
            <a:spcAft>
              <a:spcPct val="15000"/>
            </a:spcAft>
            <a:buChar char="•"/>
          </a:pPr>
          <a:r>
            <a:rPr lang="en-US" sz="1300" kern="1200" dirty="0">
              <a:latin typeface="Calibri Light" panose="020F0302020204030204"/>
            </a:rPr>
            <a:t>Check for Nan or Null</a:t>
          </a:r>
        </a:p>
      </dsp:txBody>
      <dsp:txXfrm rot="-5400000">
        <a:off x="1006429" y="1289759"/>
        <a:ext cx="4134745" cy="843299"/>
      </dsp:txXfrm>
    </dsp:sp>
    <dsp:sp modelId="{7676B950-7890-43B8-98D8-FDCE993CCD7A}">
      <dsp:nvSpPr>
        <dsp:cNvPr id="0" name=""/>
        <dsp:cNvSpPr/>
      </dsp:nvSpPr>
      <dsp:spPr>
        <a:xfrm rot="5400000">
          <a:off x="-215663" y="2701384"/>
          <a:ext cx="1437755" cy="100642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dirty="0">
              <a:latin typeface="Calibri Light" panose="020F0302020204030204"/>
            </a:rPr>
            <a:t>Missing Values</a:t>
          </a:r>
          <a:endParaRPr lang="en-US" sz="1400" kern="1200" dirty="0"/>
        </a:p>
      </dsp:txBody>
      <dsp:txXfrm rot="-5400000">
        <a:off x="1" y="2988934"/>
        <a:ext cx="1006428" cy="431327"/>
      </dsp:txXfrm>
    </dsp:sp>
    <dsp:sp modelId="{0C93F2BB-7C3A-4F04-B9B8-84AC18BEF2EE}">
      <dsp:nvSpPr>
        <dsp:cNvPr id="0" name=""/>
        <dsp:cNvSpPr/>
      </dsp:nvSpPr>
      <dsp:spPr>
        <a:xfrm rot="5400000">
          <a:off x="2629341" y="862808"/>
          <a:ext cx="934541" cy="418036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rtl="0">
            <a:lnSpc>
              <a:spcPct val="90000"/>
            </a:lnSpc>
            <a:spcBef>
              <a:spcPct val="0"/>
            </a:spcBef>
            <a:spcAft>
              <a:spcPct val="15000"/>
            </a:spcAft>
            <a:buChar char="•"/>
          </a:pPr>
          <a:r>
            <a:rPr lang="en-US" sz="1300" kern="1200" dirty="0">
              <a:latin typeface="Calibri Light" panose="020F0302020204030204"/>
            </a:rPr>
            <a:t>Calculate mean for columns</a:t>
          </a:r>
          <a:endParaRPr lang="en-US" sz="1300" kern="1200" dirty="0"/>
        </a:p>
        <a:p>
          <a:pPr marL="114300" lvl="1" indent="-114300" algn="l" defTabSz="577850" rtl="0">
            <a:lnSpc>
              <a:spcPct val="90000"/>
            </a:lnSpc>
            <a:spcBef>
              <a:spcPct val="0"/>
            </a:spcBef>
            <a:spcAft>
              <a:spcPct val="15000"/>
            </a:spcAft>
            <a:buChar char="•"/>
          </a:pPr>
          <a:r>
            <a:rPr lang="en-US" sz="1300" kern="1200" dirty="0">
              <a:latin typeface="Calibri Light" panose="020F0302020204030204"/>
            </a:rPr>
            <a:t>Replace Nan with mean</a:t>
          </a:r>
          <a:endParaRPr lang="en-US" sz="1300" kern="1200" dirty="0"/>
        </a:p>
      </dsp:txBody>
      <dsp:txXfrm rot="-5400000">
        <a:off x="1006429" y="2531342"/>
        <a:ext cx="4134745" cy="8432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EF492-B4A0-4365-B95D-925337E8EC18}">
      <dsp:nvSpPr>
        <dsp:cNvPr id="0" name=""/>
        <dsp:cNvSpPr/>
      </dsp:nvSpPr>
      <dsp:spPr>
        <a:xfrm>
          <a:off x="1570582" y="2158"/>
          <a:ext cx="1941721" cy="80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alibri Light" panose="020F0302020204030204"/>
            </a:rPr>
            <a:t>Create Helper Functions</a:t>
          </a:r>
          <a:endParaRPr lang="en-US" sz="1400" kern="1200" dirty="0"/>
        </a:p>
      </dsp:txBody>
      <dsp:txXfrm>
        <a:off x="1594095" y="25671"/>
        <a:ext cx="1894695" cy="755752"/>
      </dsp:txXfrm>
    </dsp:sp>
    <dsp:sp modelId="{BFA4FEDD-A4C2-4FD3-8FAC-86EDA4F9AB5C}">
      <dsp:nvSpPr>
        <dsp:cNvPr id="0" name=""/>
        <dsp:cNvSpPr/>
      </dsp:nvSpPr>
      <dsp:spPr>
        <a:xfrm rot="5400000">
          <a:off x="2390921" y="825006"/>
          <a:ext cx="301042" cy="3612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433068" y="855110"/>
        <a:ext cx="216750" cy="210729"/>
      </dsp:txXfrm>
    </dsp:sp>
    <dsp:sp modelId="{39E10169-4D2C-459A-AE80-B1523BF68752}">
      <dsp:nvSpPr>
        <dsp:cNvPr id="0" name=""/>
        <dsp:cNvSpPr/>
      </dsp:nvSpPr>
      <dsp:spPr>
        <a:xfrm>
          <a:off x="1570582" y="1206326"/>
          <a:ext cx="1941721" cy="80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alibri Light" panose="020F0302020204030204"/>
            </a:rPr>
            <a:t>GET request for pages</a:t>
          </a:r>
          <a:endParaRPr lang="en-US" sz="1400" kern="1200" dirty="0"/>
        </a:p>
        <a:p>
          <a:pPr marL="57150" lvl="1" indent="-57150" algn="l" defTabSz="488950" rtl="0">
            <a:lnSpc>
              <a:spcPct val="90000"/>
            </a:lnSpc>
            <a:spcBef>
              <a:spcPct val="0"/>
            </a:spcBef>
            <a:spcAft>
              <a:spcPct val="15000"/>
            </a:spcAft>
            <a:buChar char="•"/>
          </a:pPr>
          <a:r>
            <a:rPr lang="en-US" sz="1100" kern="1200" dirty="0">
              <a:latin typeface="Calibri Light" panose="020F0302020204030204"/>
            </a:rPr>
            <a:t>Create Soup</a:t>
          </a:r>
          <a:endParaRPr lang="en-US" sz="1100" kern="1200" dirty="0"/>
        </a:p>
        <a:p>
          <a:pPr marL="57150" lvl="1" indent="-57150" algn="l" defTabSz="488950" rtl="0">
            <a:lnSpc>
              <a:spcPct val="90000"/>
            </a:lnSpc>
            <a:spcBef>
              <a:spcPct val="0"/>
            </a:spcBef>
            <a:spcAft>
              <a:spcPct val="15000"/>
            </a:spcAft>
            <a:buChar char="•"/>
          </a:pPr>
          <a:r>
            <a:rPr lang="en-US" sz="1100" kern="1200" dirty="0">
              <a:latin typeface="Calibri Light" panose="020F0302020204030204"/>
            </a:rPr>
            <a:t>Show soup attributes like title</a:t>
          </a:r>
        </a:p>
      </dsp:txBody>
      <dsp:txXfrm>
        <a:off x="1594095" y="1229839"/>
        <a:ext cx="1894695" cy="755752"/>
      </dsp:txXfrm>
    </dsp:sp>
    <dsp:sp modelId="{AD116B39-FB53-49DE-B50D-9396468EEA6C}">
      <dsp:nvSpPr>
        <dsp:cNvPr id="0" name=""/>
        <dsp:cNvSpPr/>
      </dsp:nvSpPr>
      <dsp:spPr>
        <a:xfrm rot="5400000">
          <a:off x="2390921" y="2029174"/>
          <a:ext cx="301042" cy="3612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433068" y="2059278"/>
        <a:ext cx="216750" cy="210729"/>
      </dsp:txXfrm>
    </dsp:sp>
    <dsp:sp modelId="{46CF0F60-9B0B-424E-A294-27954328B2C1}">
      <dsp:nvSpPr>
        <dsp:cNvPr id="0" name=""/>
        <dsp:cNvSpPr/>
      </dsp:nvSpPr>
      <dsp:spPr>
        <a:xfrm>
          <a:off x="1570582" y="2410494"/>
          <a:ext cx="1941721" cy="80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latin typeface="Calibri Light" panose="020F0302020204030204"/>
            </a:rPr>
            <a:t>Column Names from table headers</a:t>
          </a:r>
        </a:p>
      </dsp:txBody>
      <dsp:txXfrm>
        <a:off x="1594095" y="2434007"/>
        <a:ext cx="1894695" cy="755752"/>
      </dsp:txXfrm>
    </dsp:sp>
    <dsp:sp modelId="{0CD1F127-323B-434E-9CE3-8B4DF5886E63}">
      <dsp:nvSpPr>
        <dsp:cNvPr id="0" name=""/>
        <dsp:cNvSpPr/>
      </dsp:nvSpPr>
      <dsp:spPr>
        <a:xfrm rot="5400000">
          <a:off x="2390921" y="3233342"/>
          <a:ext cx="301042" cy="3612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a:p>
      </dsp:txBody>
      <dsp:txXfrm rot="-5400000">
        <a:off x="2433068" y="3263446"/>
        <a:ext cx="216750" cy="210729"/>
      </dsp:txXfrm>
    </dsp:sp>
    <dsp:sp modelId="{CA6330DC-B8A0-4E76-A771-09A598502AB4}">
      <dsp:nvSpPr>
        <dsp:cNvPr id="0" name=""/>
        <dsp:cNvSpPr/>
      </dsp:nvSpPr>
      <dsp:spPr>
        <a:xfrm>
          <a:off x="1570582" y="3614662"/>
          <a:ext cx="1941721" cy="8027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rtl="0">
            <a:lnSpc>
              <a:spcPct val="90000"/>
            </a:lnSpc>
            <a:spcBef>
              <a:spcPct val="0"/>
            </a:spcBef>
            <a:spcAft>
              <a:spcPct val="35000"/>
            </a:spcAft>
            <a:buNone/>
          </a:pPr>
          <a:r>
            <a:rPr lang="en-US" sz="1400" kern="1200" dirty="0"/>
            <a:t>Create a data frame by parsing the launch HTML tables</a:t>
          </a:r>
          <a:endParaRPr lang="en-US" sz="1400" kern="1200" dirty="0">
            <a:latin typeface="Calibri Light" panose="020F0302020204030204"/>
          </a:endParaRPr>
        </a:p>
      </dsp:txBody>
      <dsp:txXfrm>
        <a:off x="1594095" y="3638175"/>
        <a:ext cx="1894695" cy="7557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raftab/IBM_Applied_Data_Science_Capstone/blob/main/03_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raftab/IBM_Applied_Data_Science_Capstone/blob/main/04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raftab/IBM_Applied_Data_Science_Capstone/blob/main/05_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raftab/IBM_Applied_Data_Science_Capstone/blob/main/06_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raftab/IBM_Applied_Data_Science_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raftab/IBM_Applied_Data_Science_Capstone/blob/main/07_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nbviewer.org/github/miraftab/IBM_Applied_Data_Science_Capstone/blob/main/06_lab_jupyter_launch_site_location.ipynb" TargetMode="External"/><Relationship Id="rId4" Type="http://schemas.openxmlformats.org/officeDocument/2006/relationships/hyperlink" Target="https://github.com/miraftab/IBM_Applied_Data_Science_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iraftab/IBM_Applied_Data_Science_Capstone/blob/main/01_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iraftab/IBM_Applied_Data_Science_Capstone/blob/main/02_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337213" cy="646331"/>
          </a:xfrm>
          <a:prstGeom prst="rect">
            <a:avLst/>
          </a:prstGeom>
          <a:noFill/>
        </p:spPr>
        <p:txBody>
          <a:bodyPr wrap="square" lIns="91440" tIns="45720" rIns="91440" bIns="45720" rtlCol="0" anchor="t">
            <a:spAutoFit/>
          </a:bodyPr>
          <a:lstStyle/>
          <a:p>
            <a:r>
              <a:rPr lang="en-US" dirty="0">
                <a:solidFill>
                  <a:schemeClr val="bg2"/>
                </a:solidFill>
                <a:latin typeface="Abadi"/>
              </a:rPr>
              <a:t>Seyed Javad </a:t>
            </a:r>
            <a:r>
              <a:rPr lang="en-US" dirty="0" err="1">
                <a:solidFill>
                  <a:schemeClr val="bg2"/>
                </a:solidFill>
                <a:latin typeface="Abadi"/>
              </a:rPr>
              <a:t>Miraftabzadeh</a:t>
            </a:r>
            <a:endParaRPr lang="en-US" dirty="0" err="1">
              <a:solidFill>
                <a:schemeClr val="bg2"/>
              </a:solidFill>
            </a:endParaRPr>
          </a:p>
          <a:p>
            <a:r>
              <a:rPr lang="en-US" dirty="0">
                <a:solidFill>
                  <a:schemeClr val="bg2"/>
                </a:solidFill>
                <a:latin typeface="Abadi"/>
                <a:ea typeface="SF Pro" pitchFamily="2" charset="0"/>
                <a:cs typeface="SF Pro" pitchFamily="2" charset="0"/>
              </a:rPr>
              <a:t>28</a:t>
            </a:r>
            <a:r>
              <a:rPr lang="en-US" baseline="30000" dirty="0">
                <a:solidFill>
                  <a:schemeClr val="bg2"/>
                </a:solidFill>
                <a:latin typeface="Abadi"/>
                <a:ea typeface="SF Pro" pitchFamily="2" charset="0"/>
                <a:cs typeface="SF Pro" pitchFamily="2" charset="0"/>
              </a:rPr>
              <a:t>th</a:t>
            </a:r>
            <a:r>
              <a:rPr lang="en-US" dirty="0">
                <a:solidFill>
                  <a:schemeClr val="bg2"/>
                </a:solidFill>
                <a:latin typeface="Abadi"/>
                <a:ea typeface="SF Pro" pitchFamily="2" charset="0"/>
                <a:cs typeface="SF Pro" pitchFamily="2" charset="0"/>
              </a:rPr>
              <a:t> Sep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17934" y="1584016"/>
            <a:ext cx="5959755" cy="4592947"/>
          </a:xfrm>
          <a:prstGeom prst="rect">
            <a:avLst/>
          </a:prstGeom>
        </p:spPr>
        <p:txBody>
          <a:bodyPr lIns="91440" tIns="45720" rIns="91440" bIns="45720" anchor="t"/>
          <a:lstStyle/>
          <a:p>
            <a:r>
              <a:rPr lang="en-US" sz="2200" dirty="0">
                <a:solidFill>
                  <a:schemeClr val="tx1">
                    <a:lumMod val="85000"/>
                    <a:lumOff val="15000"/>
                  </a:schemeClr>
                </a:solidFill>
                <a:ea typeface="+mn-lt"/>
                <a:cs typeface="+mn-lt"/>
              </a:rPr>
              <a:t>Calculate the number of launches on each site </a:t>
            </a:r>
            <a:endParaRPr lang="en-US" sz="2200">
              <a:solidFill>
                <a:schemeClr val="tx1">
                  <a:lumMod val="85000"/>
                  <a:lumOff val="15000"/>
                </a:schemeClr>
              </a:solidFill>
              <a:cs typeface="Calibri" panose="020F0502020204030204"/>
            </a:endParaRPr>
          </a:p>
          <a:p>
            <a:r>
              <a:rPr lang="en-US" sz="2200" dirty="0">
                <a:solidFill>
                  <a:schemeClr val="tx1">
                    <a:lumMod val="85000"/>
                    <a:lumOff val="15000"/>
                  </a:schemeClr>
                </a:solidFill>
                <a:ea typeface="+mn-lt"/>
                <a:cs typeface="+mn-lt"/>
              </a:rPr>
              <a:t>Calculate the number and occurrence of each orbit </a:t>
            </a:r>
            <a:endParaRPr lang="en-US" sz="2200">
              <a:solidFill>
                <a:schemeClr val="tx1">
                  <a:lumMod val="85000"/>
                  <a:lumOff val="15000"/>
                </a:schemeClr>
              </a:solidFill>
              <a:cs typeface="Calibri"/>
            </a:endParaRPr>
          </a:p>
          <a:p>
            <a:r>
              <a:rPr lang="en-US" sz="2200" dirty="0">
                <a:solidFill>
                  <a:schemeClr val="tx1">
                    <a:lumMod val="85000"/>
                    <a:lumOff val="15000"/>
                  </a:schemeClr>
                </a:solidFill>
                <a:ea typeface="+mn-lt"/>
                <a:cs typeface="+mn-lt"/>
              </a:rPr>
              <a:t>Calculate the number and occurrence of mission outcome per orbit type </a:t>
            </a:r>
            <a:endParaRPr lang="en-US" sz="2200">
              <a:solidFill>
                <a:schemeClr val="tx1">
                  <a:lumMod val="85000"/>
                  <a:lumOff val="15000"/>
                </a:schemeClr>
              </a:solidFill>
              <a:cs typeface="Calibri"/>
            </a:endParaRPr>
          </a:p>
          <a:p>
            <a:r>
              <a:rPr lang="en-US" sz="2200" dirty="0">
                <a:solidFill>
                  <a:schemeClr val="tx1">
                    <a:lumMod val="85000"/>
                    <a:lumOff val="15000"/>
                  </a:schemeClr>
                </a:solidFill>
                <a:ea typeface="+mn-lt"/>
                <a:cs typeface="+mn-lt"/>
              </a:rPr>
              <a:t>Create a landing outcome label from Outcome column </a:t>
            </a:r>
            <a:endParaRPr lang="en-US" sz="2200">
              <a:solidFill>
                <a:schemeClr val="tx1">
                  <a:lumMod val="85000"/>
                  <a:lumOff val="15000"/>
                </a:schemeClr>
              </a:solidFill>
              <a:cs typeface="Calibri"/>
            </a:endParaRPr>
          </a:p>
          <a:p>
            <a:r>
              <a:rPr lang="en-US" sz="2200" dirty="0">
                <a:solidFill>
                  <a:schemeClr val="tx1">
                    <a:lumMod val="85000"/>
                    <a:lumOff val="15000"/>
                  </a:schemeClr>
                </a:solidFill>
                <a:ea typeface="+mn-lt"/>
                <a:cs typeface="+mn-lt"/>
              </a:rPr>
              <a:t>Save result in CSV file for later use. </a:t>
            </a:r>
            <a:endParaRPr lang="en-US" sz="2200">
              <a:solidFill>
                <a:schemeClr val="tx1">
                  <a:lumMod val="85000"/>
                  <a:lumOff val="15000"/>
                </a:schemeClr>
              </a:solidFill>
              <a:cs typeface="Calibri"/>
            </a:endParaRPr>
          </a:p>
          <a:p>
            <a:pPr>
              <a:lnSpc>
                <a:spcPct val="100000"/>
              </a:lnSpc>
            </a:pPr>
            <a:r>
              <a:rPr lang="en-US" sz="2000" dirty="0" err="1">
                <a:solidFill>
                  <a:schemeClr val="tx1">
                    <a:lumMod val="85000"/>
                    <a:lumOff val="15000"/>
                  </a:schemeClr>
                </a:solidFill>
                <a:ea typeface="+mn-lt"/>
                <a:cs typeface="+mn-lt"/>
              </a:rPr>
              <a:t>Github</a:t>
            </a:r>
            <a:r>
              <a:rPr lang="en-US" sz="2000" dirty="0">
                <a:solidFill>
                  <a:schemeClr val="tx1">
                    <a:lumMod val="85000"/>
                    <a:lumOff val="15000"/>
                  </a:schemeClr>
                </a:solidFill>
                <a:ea typeface="+mn-lt"/>
                <a:cs typeface="+mn-lt"/>
              </a:rPr>
              <a:t> URL: </a:t>
            </a:r>
            <a:r>
              <a:rPr lang="en-US" sz="2000" dirty="0">
                <a:solidFill>
                  <a:schemeClr val="tx1">
                    <a:lumMod val="85000"/>
                    <a:lumOff val="15000"/>
                  </a:schemeClr>
                </a:solidFill>
                <a:ea typeface="+mn-lt"/>
                <a:cs typeface="+mn-lt"/>
                <a:hlinkClick r:id="rId3">
                  <a:extLst>
                    <a:ext uri="{A12FA001-AC4F-418D-AE19-62706E023703}">
                      <ahyp:hlinkClr xmlns:ahyp="http://schemas.microsoft.com/office/drawing/2018/hyperlinkcolor" val="tx"/>
                    </a:ext>
                  </a:extLst>
                </a:hlinkClick>
              </a:rPr>
              <a:t>https://github.com/miraftab/IBM_Applied_Data_Science_Capstone/blob/main/03_labs-jupyter-spacex-Data%20wrangling.ipynb</a:t>
            </a:r>
            <a:r>
              <a:rPr lang="en-US" sz="2000" dirty="0">
                <a:solidFill>
                  <a:schemeClr val="tx1">
                    <a:lumMod val="85000"/>
                    <a:lumOff val="15000"/>
                  </a:schemeClr>
                </a:solidFill>
                <a:ea typeface="+mn-lt"/>
                <a:cs typeface="+mn-lt"/>
              </a:rPr>
              <a:t> </a:t>
            </a:r>
            <a:endParaRPr lang="en-US" sz="2000" dirty="0">
              <a:solidFill>
                <a:schemeClr val="tx1">
                  <a:lumMod val="85000"/>
                  <a:lumOff val="15000"/>
                </a:schemeClr>
              </a:solidFill>
              <a:cs typeface="Calibr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2" descr="Diagram, schematic&#10;&#10;Description automatically generated">
            <a:extLst>
              <a:ext uri="{FF2B5EF4-FFF2-40B4-BE49-F238E27FC236}">
                <a16:creationId xmlns:a16="http://schemas.microsoft.com/office/drawing/2014/main" id="{425C740B-3B2A-DAD1-88F3-AFC939284EA2}"/>
              </a:ext>
            </a:extLst>
          </p:cNvPr>
          <p:cNvPicPr>
            <a:picLocks noChangeAspect="1"/>
          </p:cNvPicPr>
          <p:nvPr/>
        </p:nvPicPr>
        <p:blipFill>
          <a:blip r:embed="rId4"/>
          <a:stretch>
            <a:fillRect/>
          </a:stretch>
        </p:blipFill>
        <p:spPr>
          <a:xfrm>
            <a:off x="595914" y="1399108"/>
            <a:ext cx="4192858" cy="3033365"/>
          </a:xfrm>
          <a:prstGeom prst="rect">
            <a:avLst/>
          </a:prstGeom>
        </p:spPr>
      </p:pic>
      <p:pic>
        <p:nvPicPr>
          <p:cNvPr id="3" name="Picture 5" descr="Graphical user interface, text, application, chat or text message&#10;&#10;Description automatically generated">
            <a:extLst>
              <a:ext uri="{FF2B5EF4-FFF2-40B4-BE49-F238E27FC236}">
                <a16:creationId xmlns:a16="http://schemas.microsoft.com/office/drawing/2014/main" id="{855DC4FF-8E46-4749-6D70-8264B15C0BFA}"/>
              </a:ext>
            </a:extLst>
          </p:cNvPr>
          <p:cNvPicPr>
            <a:picLocks noChangeAspect="1"/>
          </p:cNvPicPr>
          <p:nvPr/>
        </p:nvPicPr>
        <p:blipFill>
          <a:blip r:embed="rId5"/>
          <a:stretch>
            <a:fillRect/>
          </a:stretch>
        </p:blipFill>
        <p:spPr>
          <a:xfrm>
            <a:off x="598449" y="4471657"/>
            <a:ext cx="4230029" cy="2087102"/>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1293" y="1564965"/>
            <a:ext cx="10507663" cy="465799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Load data in SQL DB and execute following queries</a:t>
            </a:r>
            <a:endParaRPr lang="en-US" sz="2200" dirty="0">
              <a:solidFill>
                <a:schemeClr val="accent3">
                  <a:lumMod val="25000"/>
                </a:schemeClr>
              </a:solidFill>
              <a:latin typeface="Abadi" panose="020B0604020104020204" pitchFamily="34" charset="0"/>
            </a:endParaRPr>
          </a:p>
          <a:p>
            <a:pPr lvl="1"/>
            <a:r>
              <a:rPr lang="en-US" sz="1800" dirty="0">
                <a:ea typeface="+mn-lt"/>
                <a:cs typeface="+mn-lt"/>
              </a:rPr>
              <a:t>Display the names of the unique launch sites</a:t>
            </a:r>
            <a:endParaRPr lang="en-US" sz="1800">
              <a:solidFill>
                <a:schemeClr val="accent3">
                  <a:lumMod val="25000"/>
                </a:schemeClr>
              </a:solidFill>
              <a:latin typeface="Calibri"/>
              <a:cs typeface="Calibri"/>
            </a:endParaRPr>
          </a:p>
          <a:p>
            <a:pPr lvl="1"/>
            <a:r>
              <a:rPr lang="en-US" sz="1800" dirty="0">
                <a:ea typeface="+mn-lt"/>
                <a:cs typeface="+mn-lt"/>
              </a:rPr>
              <a:t>Display 5 records where launch sites begin with the string 'CCA' </a:t>
            </a:r>
          </a:p>
          <a:p>
            <a:pPr lvl="1"/>
            <a:r>
              <a:rPr lang="en-US" sz="1800" dirty="0">
                <a:ea typeface="+mn-lt"/>
                <a:cs typeface="+mn-lt"/>
              </a:rPr>
              <a:t>Display the total payload mass carried by boosters launched by NASA (CRS) </a:t>
            </a:r>
            <a:endParaRPr lang="en-US" sz="1800">
              <a:cs typeface="Calibri"/>
            </a:endParaRPr>
          </a:p>
          <a:p>
            <a:pPr lvl="1"/>
            <a:r>
              <a:rPr lang="en-US" sz="1800" dirty="0">
                <a:ea typeface="+mn-lt"/>
                <a:cs typeface="+mn-lt"/>
              </a:rPr>
              <a:t>Display average payload mass carried by booster version F9 v1.1 </a:t>
            </a:r>
            <a:endParaRPr lang="en-US" sz="1800">
              <a:cs typeface="Calibri"/>
            </a:endParaRPr>
          </a:p>
          <a:p>
            <a:pPr lvl="1"/>
            <a:r>
              <a:rPr lang="en-US" sz="1800" dirty="0">
                <a:ea typeface="+mn-lt"/>
                <a:cs typeface="+mn-lt"/>
              </a:rPr>
              <a:t>List the date when the first </a:t>
            </a:r>
            <a:r>
              <a:rPr lang="en-US" sz="1800" dirty="0" err="1">
                <a:ea typeface="+mn-lt"/>
                <a:cs typeface="+mn-lt"/>
              </a:rPr>
              <a:t>succesful</a:t>
            </a:r>
            <a:r>
              <a:rPr lang="en-US" sz="1800" dirty="0">
                <a:ea typeface="+mn-lt"/>
                <a:cs typeface="+mn-lt"/>
              </a:rPr>
              <a:t> landing outcome in ground pad was </a:t>
            </a:r>
            <a:r>
              <a:rPr lang="en-US" sz="1800" dirty="0" err="1">
                <a:ea typeface="+mn-lt"/>
                <a:cs typeface="+mn-lt"/>
              </a:rPr>
              <a:t>acheived</a:t>
            </a:r>
            <a:r>
              <a:rPr lang="en-US" sz="1800" dirty="0">
                <a:ea typeface="+mn-lt"/>
                <a:cs typeface="+mn-lt"/>
              </a:rPr>
              <a:t>. </a:t>
            </a:r>
            <a:endParaRPr lang="en-US" sz="1800">
              <a:cs typeface="Calibri"/>
            </a:endParaRPr>
          </a:p>
          <a:p>
            <a:pPr lvl="1"/>
            <a:r>
              <a:rPr lang="en-US" sz="1800" dirty="0">
                <a:ea typeface="+mn-lt"/>
                <a:cs typeface="+mn-lt"/>
              </a:rPr>
              <a:t>List the names of the boosters which have success in drone ship and have payload mass greater than 4000 but less than 6000 </a:t>
            </a:r>
            <a:endParaRPr lang="en-US" sz="1800">
              <a:cs typeface="Calibri"/>
            </a:endParaRPr>
          </a:p>
          <a:p>
            <a:pPr lvl="1"/>
            <a:r>
              <a:rPr lang="en-US" sz="1800" dirty="0">
                <a:ea typeface="+mn-lt"/>
                <a:cs typeface="+mn-lt"/>
              </a:rPr>
              <a:t>List the total number of successful and failure mission outcomes </a:t>
            </a:r>
            <a:endParaRPr lang="en-US" sz="1800">
              <a:cs typeface="Calibri"/>
            </a:endParaRPr>
          </a:p>
          <a:p>
            <a:pPr lvl="1"/>
            <a:r>
              <a:rPr lang="en-US" sz="1800" dirty="0">
                <a:ea typeface="+mn-lt"/>
                <a:cs typeface="+mn-lt"/>
              </a:rPr>
              <a:t>List the names of the </a:t>
            </a:r>
            <a:r>
              <a:rPr lang="en-US" sz="1800" dirty="0" err="1">
                <a:ea typeface="+mn-lt"/>
                <a:cs typeface="+mn-lt"/>
              </a:rPr>
              <a:t>booster_versions</a:t>
            </a:r>
            <a:r>
              <a:rPr lang="en-US" sz="1800" dirty="0">
                <a:ea typeface="+mn-lt"/>
                <a:cs typeface="+mn-lt"/>
              </a:rPr>
              <a:t> which have carried the maximum payload mass. Use a subquery </a:t>
            </a:r>
            <a:endParaRPr lang="en-US" sz="1800">
              <a:cs typeface="Calibri"/>
            </a:endParaRPr>
          </a:p>
          <a:p>
            <a:pPr lvl="1"/>
            <a:r>
              <a:rPr lang="en-US" sz="1800" dirty="0">
                <a:ea typeface="+mn-lt"/>
                <a:cs typeface="+mn-lt"/>
              </a:rPr>
              <a:t>List the records which will display the month names, failure landing  ... for the months in year 2015. </a:t>
            </a:r>
          </a:p>
          <a:p>
            <a:pPr lvl="1"/>
            <a:r>
              <a:rPr lang="en-US" sz="1800" dirty="0">
                <a:ea typeface="+mn-lt"/>
                <a:cs typeface="+mn-lt"/>
              </a:rPr>
              <a:t>Rank the count of successful landing between the date 04-06-2010 and 20-03-2017 I</a:t>
            </a:r>
            <a:endParaRPr lang="en-US" sz="2200" dirty="0">
              <a:solidFill>
                <a:srgbClr val="292929"/>
              </a:solidFill>
              <a:latin typeface="Abadi"/>
              <a:ea typeface="+mn-lt"/>
              <a:cs typeface="+mn-lt"/>
            </a:endParaRPr>
          </a:p>
          <a:p>
            <a:r>
              <a:rPr lang="en-US" sz="2000" dirty="0">
                <a:solidFill>
                  <a:schemeClr val="accent3">
                    <a:lumMod val="25000"/>
                  </a:schemeClr>
                </a:solidFill>
                <a:latin typeface="Calibri"/>
                <a:ea typeface="+mn-lt"/>
                <a:cs typeface="+mn-lt"/>
              </a:rPr>
              <a:t>GitHub</a:t>
            </a:r>
            <a:r>
              <a:rPr lang="en-US" sz="2000" dirty="0">
                <a:solidFill>
                  <a:schemeClr val="accent3">
                    <a:lumMod val="25000"/>
                  </a:schemeClr>
                </a:solidFill>
                <a:latin typeface="Calibri"/>
                <a:cs typeface="Calibri"/>
              </a:rPr>
              <a:t> URL: </a:t>
            </a:r>
            <a:r>
              <a:rPr lang="en-US" sz="2000" dirty="0">
                <a:ea typeface="+mn-lt"/>
                <a:cs typeface="+mn-lt"/>
                <a:hlinkClick r:id="rId3"/>
              </a:rPr>
              <a:t>https://github.com/miraftab/IBM_Applied_Data_Science_Capstone/blob/main/04_jupyter-labs-eda-sql-coursera_sqllite.ipynb</a:t>
            </a:r>
            <a:endParaRPr lang="en-US" sz="2000">
              <a:solidFill>
                <a:schemeClr val="accent3">
                  <a:lumMod val="25000"/>
                </a:schemeClr>
              </a:solidFill>
              <a:latin typeface="Abadi"/>
              <a:ea typeface="+mn-lt"/>
              <a:cs typeface="+mn-lt"/>
            </a:endParaRPr>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52785" cy="4351338"/>
          </a:xfrm>
          <a:prstGeom prst="rect">
            <a:avLst/>
          </a:prstGeom>
        </p:spPr>
        <p:txBody>
          <a:bodyPr lIns="91440" tIns="45720" rIns="91440" bIns="45720" anchor="t"/>
          <a:lstStyle/>
          <a:p>
            <a:pPr>
              <a:lnSpc>
                <a:spcPct val="100000"/>
              </a:lnSpc>
              <a:spcBef>
                <a:spcPts val="1400"/>
              </a:spcBef>
            </a:pPr>
            <a:r>
              <a:rPr lang="en-US" sz="2200" dirty="0">
                <a:ea typeface="+mn-lt"/>
                <a:cs typeface="+mn-lt"/>
              </a:rPr>
              <a:t>Exploratory Data Analysis</a:t>
            </a:r>
            <a:endParaRPr lang="en-US" sz="2200" dirty="0">
              <a:solidFill>
                <a:schemeClr val="accent3">
                  <a:lumMod val="25000"/>
                </a:schemeClr>
              </a:solidFill>
              <a:latin typeface="Abadi"/>
            </a:endParaRPr>
          </a:p>
          <a:p>
            <a:pPr lvl="1">
              <a:lnSpc>
                <a:spcPct val="100000"/>
              </a:lnSpc>
              <a:spcBef>
                <a:spcPts val="1400"/>
              </a:spcBef>
            </a:pPr>
            <a:r>
              <a:rPr lang="en-US" sz="1800" dirty="0">
                <a:solidFill>
                  <a:srgbClr val="000000"/>
                </a:solidFill>
                <a:latin typeface="Calibri"/>
                <a:cs typeface="Calibri"/>
              </a:rPr>
              <a:t>Scatter plot for </a:t>
            </a:r>
            <a:r>
              <a:rPr lang="en-US" sz="1800" dirty="0">
                <a:ea typeface="+mn-lt"/>
                <a:cs typeface="+mn-lt"/>
              </a:rPr>
              <a:t>Flight Number vs. Payload Mass, Flight Number vs Launch Site, Payload vs Launch Site, Flight Number vs Orbit type, Payload vs Orbit type</a:t>
            </a:r>
          </a:p>
          <a:p>
            <a:pPr lvl="1">
              <a:lnSpc>
                <a:spcPct val="100000"/>
              </a:lnSpc>
              <a:spcBef>
                <a:spcPts val="1400"/>
              </a:spcBef>
            </a:pPr>
            <a:r>
              <a:rPr lang="en-US" sz="1800" dirty="0">
                <a:ea typeface="+mn-lt"/>
                <a:cs typeface="+mn-lt"/>
              </a:rPr>
              <a:t>Bar chart for success rate of each orbit type</a:t>
            </a:r>
            <a:endParaRPr lang="en-US" sz="1800" dirty="0">
              <a:solidFill>
                <a:srgbClr val="000000"/>
              </a:solidFill>
              <a:latin typeface="Calibri"/>
              <a:cs typeface="Calibri"/>
            </a:endParaRPr>
          </a:p>
          <a:p>
            <a:pPr lvl="1">
              <a:lnSpc>
                <a:spcPct val="100000"/>
              </a:lnSpc>
              <a:spcBef>
                <a:spcPts val="1400"/>
              </a:spcBef>
            </a:pPr>
            <a:r>
              <a:rPr lang="en-US" sz="1800" dirty="0">
                <a:ea typeface="+mn-lt"/>
                <a:cs typeface="+mn-lt"/>
              </a:rPr>
              <a:t>launch success yearly trend</a:t>
            </a:r>
            <a:endParaRPr lang="en-US" sz="1800" dirty="0">
              <a:solidFill>
                <a:srgbClr val="000000"/>
              </a:solidFill>
              <a:latin typeface="Calibri"/>
              <a:cs typeface="Calibri"/>
            </a:endParaRPr>
          </a:p>
          <a:p>
            <a:pPr>
              <a:lnSpc>
                <a:spcPct val="100000"/>
              </a:lnSpc>
              <a:spcBef>
                <a:spcPts val="1400"/>
              </a:spcBef>
            </a:pPr>
            <a:r>
              <a:rPr lang="en-US" sz="2200" dirty="0">
                <a:solidFill>
                  <a:schemeClr val="accent3">
                    <a:lumMod val="25000"/>
                  </a:schemeClr>
                </a:solidFill>
                <a:latin typeface="Abadi"/>
              </a:rPr>
              <a:t>GitHub URL: </a:t>
            </a:r>
            <a:r>
              <a:rPr lang="en-US" sz="2200" dirty="0">
                <a:ea typeface="+mn-lt"/>
                <a:cs typeface="+mn-lt"/>
                <a:hlinkClick r:id="rId3"/>
              </a:rPr>
              <a:t>https://github.com/miraftab/IBM_Applied_Data_Science_Capstone/blob/main/05_jupyter-labs-eda-dataviz.ipynb</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5" descr="Chart, scatter chart&#10;&#10;Description automatically generated">
            <a:extLst>
              <a:ext uri="{FF2B5EF4-FFF2-40B4-BE49-F238E27FC236}">
                <a16:creationId xmlns:a16="http://schemas.microsoft.com/office/drawing/2014/main" id="{0635D7D4-B519-48C7-A805-654FFD2ACB8F}"/>
              </a:ext>
            </a:extLst>
          </p:cNvPr>
          <p:cNvPicPr>
            <a:picLocks noChangeAspect="1"/>
          </p:cNvPicPr>
          <p:nvPr/>
        </p:nvPicPr>
        <p:blipFill>
          <a:blip r:embed="rId4"/>
          <a:stretch>
            <a:fillRect/>
          </a:stretch>
        </p:blipFill>
        <p:spPr>
          <a:xfrm>
            <a:off x="6099717" y="1551488"/>
            <a:ext cx="5345151" cy="1729218"/>
          </a:xfrm>
          <a:prstGeom prst="rect">
            <a:avLst/>
          </a:prstGeom>
        </p:spPr>
      </p:pic>
      <p:pic>
        <p:nvPicPr>
          <p:cNvPr id="6" name="Picture 6" descr="Chart, bar chart&#10;&#10;Description automatically generated">
            <a:extLst>
              <a:ext uri="{FF2B5EF4-FFF2-40B4-BE49-F238E27FC236}">
                <a16:creationId xmlns:a16="http://schemas.microsoft.com/office/drawing/2014/main" id="{D59F1111-6C18-8A80-A0CF-7F46C38F4E7B}"/>
              </a:ext>
            </a:extLst>
          </p:cNvPr>
          <p:cNvPicPr>
            <a:picLocks noChangeAspect="1"/>
          </p:cNvPicPr>
          <p:nvPr/>
        </p:nvPicPr>
        <p:blipFill>
          <a:blip r:embed="rId5"/>
          <a:stretch>
            <a:fillRect/>
          </a:stretch>
        </p:blipFill>
        <p:spPr>
          <a:xfrm>
            <a:off x="6025376" y="3716226"/>
            <a:ext cx="2743200" cy="2064670"/>
          </a:xfrm>
          <a:prstGeom prst="rect">
            <a:avLst/>
          </a:prstGeom>
        </p:spPr>
      </p:pic>
      <p:pic>
        <p:nvPicPr>
          <p:cNvPr id="7" name="Picture 7" descr="Chart, scatter chart&#10;&#10;Description automatically generated">
            <a:extLst>
              <a:ext uri="{FF2B5EF4-FFF2-40B4-BE49-F238E27FC236}">
                <a16:creationId xmlns:a16="http://schemas.microsoft.com/office/drawing/2014/main" id="{F9C77885-CF08-0B5F-F838-E8C03C9AF89D}"/>
              </a:ext>
            </a:extLst>
          </p:cNvPr>
          <p:cNvPicPr>
            <a:picLocks noChangeAspect="1"/>
          </p:cNvPicPr>
          <p:nvPr/>
        </p:nvPicPr>
        <p:blipFill>
          <a:blip r:embed="rId6"/>
          <a:stretch>
            <a:fillRect/>
          </a:stretch>
        </p:blipFill>
        <p:spPr>
          <a:xfrm>
            <a:off x="8776010" y="3469607"/>
            <a:ext cx="2743200" cy="239064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4679796" cy="43606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Calibri"/>
                <a:cs typeface="Calibri"/>
              </a:rPr>
              <a:t>We use Folium to create interactive maps and </a:t>
            </a:r>
            <a:r>
              <a:rPr lang="en-US" sz="2200" b="1" dirty="0">
                <a:solidFill>
                  <a:schemeClr val="accent3">
                    <a:lumMod val="25000"/>
                  </a:schemeClr>
                </a:solidFill>
                <a:latin typeface="Calibri"/>
                <a:cs typeface="Calibri"/>
              </a:rPr>
              <a:t>mark </a:t>
            </a:r>
            <a:r>
              <a:rPr lang="en-US" sz="2200" b="1" dirty="0">
                <a:ea typeface="+mn-lt"/>
                <a:cs typeface="+mn-lt"/>
              </a:rPr>
              <a:t>all launch sites</a:t>
            </a:r>
            <a:r>
              <a:rPr lang="en-US" sz="2200" dirty="0">
                <a:ea typeface="+mn-lt"/>
                <a:cs typeface="+mn-lt"/>
              </a:rPr>
              <a:t> on a map, </a:t>
            </a:r>
            <a:r>
              <a:rPr lang="en-US" sz="2200" b="1" dirty="0">
                <a:ea typeface="+mn-lt"/>
                <a:cs typeface="+mn-lt"/>
              </a:rPr>
              <a:t>mark the success/failed launches for each site</a:t>
            </a:r>
            <a:r>
              <a:rPr lang="en-US" sz="2200" dirty="0">
                <a:ea typeface="+mn-lt"/>
                <a:cs typeface="+mn-lt"/>
              </a:rPr>
              <a:t> on the map and </a:t>
            </a:r>
            <a:r>
              <a:rPr lang="en-US" sz="2200" b="1" dirty="0">
                <a:ea typeface="+mn-lt"/>
                <a:cs typeface="+mn-lt"/>
              </a:rPr>
              <a:t>calculate the distances between a launch site to its proximities</a:t>
            </a:r>
            <a:endParaRPr lang="en-US" b="1" dirty="0">
              <a:solidFill>
                <a:schemeClr val="accent3">
                  <a:lumMod val="25000"/>
                </a:schemeClr>
              </a:solidFill>
              <a:cs typeface="Calibri"/>
            </a:endParaRPr>
          </a:p>
          <a:p>
            <a:pPr>
              <a:lnSpc>
                <a:spcPct val="100000"/>
              </a:lnSpc>
              <a:spcBef>
                <a:spcPts val="1400"/>
              </a:spcBef>
            </a:pPr>
            <a:r>
              <a:rPr lang="en-US" sz="2200" dirty="0">
                <a:solidFill>
                  <a:schemeClr val="accent3">
                    <a:lumMod val="25000"/>
                  </a:schemeClr>
                </a:solidFill>
                <a:latin typeface="Abadi"/>
              </a:rPr>
              <a:t>GitHub URL: </a:t>
            </a:r>
            <a:endParaRPr lang="en-US" dirty="0">
              <a:solidFill>
                <a:schemeClr val="accent3">
                  <a:lumMod val="25000"/>
                </a:schemeClr>
              </a:solidFill>
              <a:ea typeface="+mn-lt"/>
              <a:cs typeface="+mn-lt"/>
            </a:endParaRPr>
          </a:p>
          <a:p>
            <a:pPr marL="457200" lvl="1" indent="0">
              <a:lnSpc>
                <a:spcPct val="100000"/>
              </a:lnSpc>
              <a:spcBef>
                <a:spcPts val="1400"/>
              </a:spcBef>
              <a:buNone/>
            </a:pPr>
            <a:r>
              <a:rPr lang="en-US" sz="1800" dirty="0">
                <a:ea typeface="+mn-lt"/>
                <a:cs typeface="+mn-lt"/>
                <a:hlinkClick r:id="rId3"/>
              </a:rPr>
              <a:t>https://github.com/miraftab/IBM_Applied_Data_Science_Capstone/blob/main/06_lab_jupyter_launch_site_location.ipynb</a:t>
            </a:r>
            <a:endParaRPr lang="en-US" sz="1800">
              <a:cs typeface="Calibri"/>
            </a:endParaRP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Picture 5" descr="Diagram&#10;&#10;Description automatically generated">
            <a:extLst>
              <a:ext uri="{FF2B5EF4-FFF2-40B4-BE49-F238E27FC236}">
                <a16:creationId xmlns:a16="http://schemas.microsoft.com/office/drawing/2014/main" id="{AC5B5952-B044-6844-BC1B-3BB6737A4316}"/>
              </a:ext>
            </a:extLst>
          </p:cNvPr>
          <p:cNvPicPr>
            <a:picLocks noChangeAspect="1"/>
          </p:cNvPicPr>
          <p:nvPr/>
        </p:nvPicPr>
        <p:blipFill rotWithShape="1">
          <a:blip r:embed="rId4"/>
          <a:srcRect r="13689" b="256"/>
          <a:stretch/>
        </p:blipFill>
        <p:spPr>
          <a:xfrm>
            <a:off x="5653668" y="1799881"/>
            <a:ext cx="6023266" cy="3918028"/>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6473" y="3479723"/>
            <a:ext cx="10637686" cy="2576436"/>
          </a:xfrm>
          <a:prstGeom prst="rect">
            <a:avLst/>
          </a:prstGeom>
        </p:spPr>
        <p:txBody>
          <a:bodyPr vert="horz" lIns="91440" tIns="45720" rIns="91440" bIns="45720" rtlCol="0" anchor="t">
            <a:normAutofit lnSpcReduction="10000"/>
          </a:bodyPr>
          <a:lstStyle/>
          <a:p>
            <a:r>
              <a:rPr lang="en-US" sz="2200" dirty="0">
                <a:ea typeface="+mn-lt"/>
                <a:cs typeface="+mn-lt"/>
              </a:rPr>
              <a:t>We built an interactive dashboard with </a:t>
            </a:r>
            <a:r>
              <a:rPr lang="en-US" sz="2200" dirty="0" err="1">
                <a:ea typeface="+mn-lt"/>
                <a:cs typeface="+mn-lt"/>
              </a:rPr>
              <a:t>Plotly</a:t>
            </a:r>
            <a:r>
              <a:rPr lang="en-US" sz="2200" dirty="0">
                <a:ea typeface="+mn-lt"/>
                <a:cs typeface="+mn-lt"/>
              </a:rPr>
              <a:t> dash</a:t>
            </a:r>
            <a:endParaRPr lang="en-US" sz="2200" dirty="0">
              <a:solidFill>
                <a:schemeClr val="accent3">
                  <a:lumMod val="25000"/>
                </a:schemeClr>
              </a:solidFill>
              <a:latin typeface="Abadi"/>
            </a:endParaRPr>
          </a:p>
          <a:p>
            <a:r>
              <a:rPr lang="en-US" sz="2200" dirty="0">
                <a:ea typeface="+mn-lt"/>
                <a:cs typeface="+mn-lt"/>
              </a:rPr>
              <a:t>We plotted pie charts showing the total launches by a certain sites</a:t>
            </a:r>
            <a:endParaRPr lang="en-US" dirty="0"/>
          </a:p>
          <a:p>
            <a:pPr>
              <a:lnSpc>
                <a:spcPct val="100000"/>
              </a:lnSpc>
              <a:spcBef>
                <a:spcPts val="1400"/>
              </a:spcBef>
            </a:pPr>
            <a:r>
              <a:rPr lang="en-US" sz="2200" dirty="0">
                <a:ea typeface="+mn-lt"/>
                <a:cs typeface="+mn-lt"/>
              </a:rPr>
              <a:t>We plotted scatter graph showing the relationship with Outcome and Payload Mass (Kg) for the different booster version.</a:t>
            </a:r>
            <a:endParaRPr lang="en-US" dirty="0"/>
          </a:p>
          <a:p>
            <a:pPr>
              <a:lnSpc>
                <a:spcPct val="100000"/>
              </a:lnSpc>
              <a:spcBef>
                <a:spcPts val="1400"/>
              </a:spcBef>
            </a:pPr>
            <a:r>
              <a:rPr lang="en-US" sz="2200" dirty="0">
                <a:solidFill>
                  <a:schemeClr val="accent3">
                    <a:lumMod val="25000"/>
                  </a:schemeClr>
                </a:solidFill>
                <a:latin typeface="Abadi"/>
              </a:rPr>
              <a:t>GitHub URL:</a:t>
            </a:r>
          </a:p>
          <a:p>
            <a:pPr marL="457200" lvl="1" indent="0">
              <a:lnSpc>
                <a:spcPct val="100000"/>
              </a:lnSpc>
              <a:spcBef>
                <a:spcPts val="1400"/>
              </a:spcBef>
              <a:buNone/>
            </a:pPr>
            <a:r>
              <a:rPr lang="en-US" sz="1800" dirty="0">
                <a:ea typeface="+mn-lt"/>
                <a:cs typeface="+mn-lt"/>
                <a:hlinkClick r:id="rId3"/>
              </a:rPr>
              <a:t>https://github.com/miraftab/IBM_Applied_Data_Science_Capstone/blob/main/spacex_dash_app.py</a:t>
            </a:r>
            <a:endParaRPr lang="en-US" sz="1800">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2" name="Picture 5" descr="Graphical user interface, chart, pie chart&#10;&#10;Description automatically generated">
            <a:extLst>
              <a:ext uri="{FF2B5EF4-FFF2-40B4-BE49-F238E27FC236}">
                <a16:creationId xmlns:a16="http://schemas.microsoft.com/office/drawing/2014/main" id="{F8631D9B-CC2F-2EED-98D0-F4E015C5B64B}"/>
              </a:ext>
            </a:extLst>
          </p:cNvPr>
          <p:cNvPicPr>
            <a:picLocks noChangeAspect="1"/>
          </p:cNvPicPr>
          <p:nvPr/>
        </p:nvPicPr>
        <p:blipFill rotWithShape="1">
          <a:blip r:embed="rId4"/>
          <a:srcRect r="-131" b="42951"/>
          <a:stretch/>
        </p:blipFill>
        <p:spPr>
          <a:xfrm>
            <a:off x="2968083" y="1360774"/>
            <a:ext cx="6176499" cy="1952154"/>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r>
              <a:rPr lang="en-US" sz="2200" dirty="0">
                <a:ea typeface="+mn-lt"/>
                <a:cs typeface="+mn-lt"/>
              </a:rPr>
              <a:t>We load data, create Pandas Data Frame and using NumPy to create, transform, standardize and split data sets</a:t>
            </a:r>
            <a:endParaRPr lang="en-US" dirty="0"/>
          </a:p>
          <a:p>
            <a:r>
              <a:rPr lang="en-US" sz="2200" dirty="0">
                <a:ea typeface="+mn-lt"/>
                <a:cs typeface="+mn-lt"/>
              </a:rPr>
              <a:t>Then we create different machine learning models to predict result:</a:t>
            </a:r>
            <a:endParaRPr lang="en-US" dirty="0"/>
          </a:p>
          <a:p>
            <a:pPr lvl="1"/>
            <a:r>
              <a:rPr lang="en-US" sz="1800" dirty="0">
                <a:ea typeface="+mn-lt"/>
                <a:cs typeface="+mn-lt"/>
              </a:rPr>
              <a:t>logistic regression</a:t>
            </a:r>
            <a:endParaRPr lang="en-US" sz="1800" dirty="0">
              <a:cs typeface="Calibri"/>
            </a:endParaRPr>
          </a:p>
          <a:p>
            <a:pPr lvl="1"/>
            <a:r>
              <a:rPr lang="en-US" sz="1800" dirty="0">
                <a:ea typeface="+mn-lt"/>
                <a:cs typeface="+mn-lt"/>
              </a:rPr>
              <a:t>support vector machine</a:t>
            </a:r>
            <a:endParaRPr lang="en-US" sz="1800" dirty="0">
              <a:cs typeface="Calibri"/>
            </a:endParaRPr>
          </a:p>
          <a:p>
            <a:pPr lvl="1"/>
            <a:r>
              <a:rPr lang="en-US" sz="1800" dirty="0">
                <a:ea typeface="+mn-lt"/>
                <a:cs typeface="+mn-lt"/>
              </a:rPr>
              <a:t>decision tree classifier</a:t>
            </a:r>
            <a:endParaRPr lang="en-US" sz="1800" dirty="0">
              <a:cs typeface="Calibri"/>
            </a:endParaRPr>
          </a:p>
          <a:p>
            <a:pPr lvl="1"/>
            <a:r>
              <a:rPr lang="en-US" sz="1800" dirty="0">
                <a:ea typeface="+mn-lt"/>
                <a:cs typeface="+mn-lt"/>
              </a:rPr>
              <a:t> k nearest neighbors</a:t>
            </a:r>
            <a:endParaRPr lang="en-US" sz="1800" dirty="0">
              <a:cs typeface="Calibri"/>
            </a:endParaRPr>
          </a:p>
          <a:p>
            <a:r>
              <a:rPr lang="en-US" sz="2200" dirty="0">
                <a:ea typeface="+mn-lt"/>
                <a:cs typeface="+mn-lt"/>
              </a:rPr>
              <a:t>And calculate the accuracy for each the model</a:t>
            </a:r>
            <a:endParaRPr lang="en-US" dirty="0"/>
          </a:p>
          <a:p>
            <a:pPr>
              <a:lnSpc>
                <a:spcPct val="100000"/>
              </a:lnSpc>
              <a:spcBef>
                <a:spcPts val="1400"/>
              </a:spcBef>
            </a:pPr>
            <a:r>
              <a:rPr lang="en-US" sz="2200" dirty="0">
                <a:ea typeface="+mn-lt"/>
                <a:cs typeface="+mn-lt"/>
              </a:rPr>
              <a:t>Finally we find the best performing classification tools</a:t>
            </a:r>
            <a:endParaRPr lang="en-US" dirty="0"/>
          </a:p>
          <a:p>
            <a:pPr>
              <a:lnSpc>
                <a:spcPct val="100000"/>
              </a:lnSpc>
              <a:spcBef>
                <a:spcPts val="1400"/>
              </a:spcBef>
            </a:pPr>
            <a:r>
              <a:rPr lang="en-US" sz="2200" dirty="0">
                <a:solidFill>
                  <a:schemeClr val="accent3">
                    <a:lumMod val="25000"/>
                  </a:schemeClr>
                </a:solidFill>
                <a:latin typeface="Abadi"/>
              </a:rPr>
              <a:t>GitHub URL:</a:t>
            </a:r>
          </a:p>
          <a:p>
            <a:pPr marL="457200" lvl="1" indent="0">
              <a:lnSpc>
                <a:spcPct val="100000"/>
              </a:lnSpc>
              <a:spcBef>
                <a:spcPts val="1400"/>
              </a:spcBef>
              <a:buNone/>
            </a:pPr>
            <a:r>
              <a:rPr lang="en-US" sz="1800" dirty="0">
                <a:ea typeface="+mn-lt"/>
                <a:cs typeface="+mn-lt"/>
                <a:hlinkClick r:id="rId3"/>
              </a:rPr>
              <a:t>https://github.com/miraftab/IBM_Applied_Data_Science_Capstone/blob/main/07_SpaceX_Machine%20Learning%20Prediction_Part_5.ipynb</a:t>
            </a:r>
            <a:endParaRPr lang="en-US" sz="1800">
              <a:solidFill>
                <a:schemeClr val="accent3">
                  <a:lumMod val="25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78292"/>
            <a:ext cx="10489066" cy="484284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US" sz="2400" dirty="0">
                <a:solidFill>
                  <a:schemeClr val="tx1">
                    <a:lumMod val="85000"/>
                    <a:lumOff val="15000"/>
                  </a:schemeClr>
                </a:solidFill>
                <a:latin typeface="Calibri"/>
                <a:cs typeface="Calibri"/>
              </a:rPr>
              <a:t>Logistic Regression</a:t>
            </a:r>
            <a:endParaRPr lang="en-US"/>
          </a:p>
          <a:p>
            <a:pPr lvl="1">
              <a:lnSpc>
                <a:spcPct val="100000"/>
              </a:lnSpc>
              <a:spcBef>
                <a:spcPts val="0"/>
              </a:spcBef>
            </a:pPr>
            <a:r>
              <a:rPr lang="en-US" sz="2000" dirty="0">
                <a:solidFill>
                  <a:schemeClr val="tx1">
                    <a:lumMod val="85000"/>
                    <a:lumOff val="15000"/>
                  </a:schemeClr>
                </a:solidFill>
                <a:latin typeface="Calibri"/>
                <a:cs typeface="Calibri"/>
              </a:rPr>
              <a:t>tuned hyperparameters :(best parameters)  {'C': 0.01, 'penalty': 'l2', 'solver': '</a:t>
            </a:r>
            <a:r>
              <a:rPr lang="en-US" sz="2000" dirty="0" err="1">
                <a:solidFill>
                  <a:schemeClr val="tx1">
                    <a:lumMod val="85000"/>
                    <a:lumOff val="15000"/>
                  </a:schemeClr>
                </a:solidFill>
                <a:latin typeface="Calibri"/>
                <a:cs typeface="Calibri"/>
              </a:rPr>
              <a:t>lbfgs</a:t>
            </a:r>
            <a:r>
              <a:rPr lang="en-US" sz="2000" dirty="0">
                <a:solidFill>
                  <a:schemeClr val="tx1">
                    <a:lumMod val="85000"/>
                    <a:lumOff val="15000"/>
                  </a:schemeClr>
                </a:solidFill>
                <a:latin typeface="Calibri"/>
                <a:cs typeface="Calibri"/>
              </a:rPr>
              <a:t>'}</a:t>
            </a:r>
          </a:p>
          <a:p>
            <a:pPr>
              <a:lnSpc>
                <a:spcPct val="100000"/>
              </a:lnSpc>
              <a:spcBef>
                <a:spcPts val="0"/>
              </a:spcBef>
            </a:pPr>
            <a:r>
              <a:rPr lang="en-US" sz="2400" dirty="0">
                <a:solidFill>
                  <a:schemeClr val="tx1">
                    <a:lumMod val="85000"/>
                    <a:lumOff val="15000"/>
                  </a:schemeClr>
                </a:solidFill>
                <a:latin typeface="Calibri"/>
                <a:cs typeface="Calibri"/>
              </a:rPr>
              <a:t>Support vector machine</a:t>
            </a:r>
          </a:p>
          <a:p>
            <a:pPr lvl="1">
              <a:lnSpc>
                <a:spcPct val="100000"/>
              </a:lnSpc>
              <a:spcBef>
                <a:spcPts val="0"/>
              </a:spcBef>
            </a:pPr>
            <a:r>
              <a:rPr lang="en-US" sz="2000" dirty="0">
                <a:solidFill>
                  <a:schemeClr val="tx1">
                    <a:lumMod val="85000"/>
                    <a:lumOff val="15000"/>
                  </a:schemeClr>
                </a:solidFill>
                <a:latin typeface="Calibri"/>
                <a:cs typeface="Calibri"/>
              </a:rPr>
              <a:t>tuned hyperparameters :(best parameters)  {'C': 1.0, 'gamma': 0.03162277660168379, 'kernel': 'sigmoid'}</a:t>
            </a:r>
          </a:p>
          <a:p>
            <a:pPr>
              <a:lnSpc>
                <a:spcPct val="100000"/>
              </a:lnSpc>
              <a:spcBef>
                <a:spcPts val="0"/>
              </a:spcBef>
            </a:pPr>
            <a:r>
              <a:rPr lang="en-US" sz="2400" dirty="0">
                <a:solidFill>
                  <a:schemeClr val="tx1">
                    <a:lumMod val="85000"/>
                    <a:lumOff val="15000"/>
                  </a:schemeClr>
                </a:solidFill>
                <a:latin typeface="Calibri"/>
                <a:cs typeface="Calibri"/>
              </a:rPr>
              <a:t>Decision tree classifier</a:t>
            </a:r>
          </a:p>
          <a:p>
            <a:pPr lvl="1">
              <a:lnSpc>
                <a:spcPct val="100000"/>
              </a:lnSpc>
              <a:spcBef>
                <a:spcPts val="0"/>
              </a:spcBef>
            </a:pPr>
            <a:r>
              <a:rPr lang="en-US" sz="2000" dirty="0">
                <a:solidFill>
                  <a:schemeClr val="tx1">
                    <a:lumMod val="85000"/>
                    <a:lumOff val="15000"/>
                  </a:schemeClr>
                </a:solidFill>
                <a:latin typeface="Calibri"/>
                <a:cs typeface="Calibri"/>
              </a:rPr>
              <a:t>tuned hyperparameters :(best parameters)  {'criterion': '</a:t>
            </a:r>
            <a:r>
              <a:rPr lang="en-US" sz="2000" dirty="0" err="1">
                <a:solidFill>
                  <a:schemeClr val="tx1">
                    <a:lumMod val="85000"/>
                    <a:lumOff val="15000"/>
                  </a:schemeClr>
                </a:solidFill>
                <a:latin typeface="Calibri"/>
                <a:cs typeface="Calibri"/>
              </a:rPr>
              <a:t>gini</a:t>
            </a:r>
            <a:r>
              <a:rPr lang="en-US" sz="2000" dirty="0">
                <a:solidFill>
                  <a:schemeClr val="tx1">
                    <a:lumMod val="85000"/>
                    <a:lumOff val="15000"/>
                  </a:schemeClr>
                </a:solidFill>
                <a:latin typeface="Calibri"/>
                <a:cs typeface="Calibri"/>
              </a:rPr>
              <a:t>', '</a:t>
            </a:r>
            <a:r>
              <a:rPr lang="en-US" sz="2000" dirty="0" err="1">
                <a:solidFill>
                  <a:schemeClr val="tx1">
                    <a:lumMod val="85000"/>
                    <a:lumOff val="15000"/>
                  </a:schemeClr>
                </a:solidFill>
                <a:latin typeface="Calibri"/>
                <a:cs typeface="Calibri"/>
              </a:rPr>
              <a:t>max_depth</a:t>
            </a:r>
            <a:r>
              <a:rPr lang="en-US" sz="2000" dirty="0">
                <a:solidFill>
                  <a:schemeClr val="tx1">
                    <a:lumMod val="85000"/>
                    <a:lumOff val="15000"/>
                  </a:schemeClr>
                </a:solidFill>
                <a:latin typeface="Calibri"/>
                <a:cs typeface="Calibri"/>
              </a:rPr>
              <a:t>': 6, '</a:t>
            </a:r>
            <a:r>
              <a:rPr lang="en-US" sz="2000" dirty="0" err="1">
                <a:solidFill>
                  <a:schemeClr val="tx1">
                    <a:lumMod val="85000"/>
                    <a:lumOff val="15000"/>
                  </a:schemeClr>
                </a:solidFill>
                <a:latin typeface="Calibri"/>
                <a:cs typeface="Calibri"/>
              </a:rPr>
              <a:t>max_features</a:t>
            </a:r>
            <a:r>
              <a:rPr lang="en-US" sz="2000" dirty="0">
                <a:solidFill>
                  <a:schemeClr val="tx1">
                    <a:lumMod val="85000"/>
                    <a:lumOff val="15000"/>
                  </a:schemeClr>
                </a:solidFill>
                <a:latin typeface="Calibri"/>
                <a:cs typeface="Calibri"/>
              </a:rPr>
              <a:t>': 'auto', '</a:t>
            </a:r>
            <a:r>
              <a:rPr lang="en-US" sz="2000" dirty="0" err="1">
                <a:solidFill>
                  <a:schemeClr val="tx1">
                    <a:lumMod val="85000"/>
                    <a:lumOff val="15000"/>
                  </a:schemeClr>
                </a:solidFill>
                <a:latin typeface="Calibri"/>
                <a:cs typeface="Calibri"/>
              </a:rPr>
              <a:t>min_samples_leaf</a:t>
            </a:r>
            <a:r>
              <a:rPr lang="en-US" sz="2000" dirty="0">
                <a:solidFill>
                  <a:schemeClr val="tx1">
                    <a:lumMod val="85000"/>
                    <a:lumOff val="15000"/>
                  </a:schemeClr>
                </a:solidFill>
                <a:latin typeface="Calibri"/>
                <a:cs typeface="Calibri"/>
              </a:rPr>
              <a:t>': 2, '</a:t>
            </a:r>
            <a:r>
              <a:rPr lang="en-US" sz="2000" dirty="0" err="1">
                <a:solidFill>
                  <a:schemeClr val="tx1">
                    <a:lumMod val="85000"/>
                    <a:lumOff val="15000"/>
                  </a:schemeClr>
                </a:solidFill>
                <a:latin typeface="Calibri"/>
                <a:cs typeface="Calibri"/>
              </a:rPr>
              <a:t>min_samples_split</a:t>
            </a:r>
            <a:r>
              <a:rPr lang="en-US" sz="2000" dirty="0">
                <a:solidFill>
                  <a:schemeClr val="tx1">
                    <a:lumMod val="85000"/>
                    <a:lumOff val="15000"/>
                  </a:schemeClr>
                </a:solidFill>
                <a:latin typeface="Calibri"/>
                <a:cs typeface="Calibri"/>
              </a:rPr>
              <a:t>': 5, 'splitter': 'best'}</a:t>
            </a:r>
          </a:p>
          <a:p>
            <a:pPr>
              <a:lnSpc>
                <a:spcPct val="100000"/>
              </a:lnSpc>
              <a:spcBef>
                <a:spcPts val="0"/>
              </a:spcBef>
            </a:pPr>
            <a:r>
              <a:rPr lang="en-US" sz="2400" dirty="0">
                <a:solidFill>
                  <a:schemeClr val="tx1">
                    <a:lumMod val="85000"/>
                    <a:lumOff val="15000"/>
                  </a:schemeClr>
                </a:solidFill>
                <a:latin typeface="Calibri"/>
                <a:cs typeface="Calibri"/>
              </a:rPr>
              <a:t>K nearest neighbors</a:t>
            </a:r>
          </a:p>
          <a:p>
            <a:pPr lvl="1">
              <a:lnSpc>
                <a:spcPct val="100000"/>
              </a:lnSpc>
              <a:spcBef>
                <a:spcPts val="0"/>
              </a:spcBef>
            </a:pPr>
            <a:r>
              <a:rPr lang="en-US" sz="2000" dirty="0">
                <a:solidFill>
                  <a:schemeClr val="tx1">
                    <a:lumMod val="85000"/>
                    <a:lumOff val="15000"/>
                  </a:schemeClr>
                </a:solidFill>
                <a:latin typeface="Calibri"/>
                <a:cs typeface="Calibri"/>
              </a:rPr>
              <a:t>tuned hyperparameters :(best parameters)  {'algorithm': 'auto', '</a:t>
            </a:r>
            <a:r>
              <a:rPr lang="en-US" sz="2000" dirty="0" err="1">
                <a:solidFill>
                  <a:schemeClr val="tx1">
                    <a:lumMod val="85000"/>
                    <a:lumOff val="15000"/>
                  </a:schemeClr>
                </a:solidFill>
                <a:latin typeface="Calibri"/>
                <a:cs typeface="Calibri"/>
              </a:rPr>
              <a:t>n_neighbors</a:t>
            </a:r>
            <a:r>
              <a:rPr lang="en-US" sz="2000" dirty="0">
                <a:solidFill>
                  <a:schemeClr val="tx1">
                    <a:lumMod val="85000"/>
                    <a:lumOff val="15000"/>
                  </a:schemeClr>
                </a:solidFill>
                <a:latin typeface="Calibri"/>
                <a:cs typeface="Calibri"/>
              </a:rPr>
              <a:t>': 9, 'p': 1}</a:t>
            </a:r>
          </a:p>
          <a:p>
            <a:pPr>
              <a:lnSpc>
                <a:spcPct val="100000"/>
              </a:lnSpc>
              <a:spcBef>
                <a:spcPts val="0"/>
              </a:spcBef>
            </a:pPr>
            <a:r>
              <a:rPr lang="en-US" sz="2000" dirty="0">
                <a:solidFill>
                  <a:schemeClr val="tx1">
                    <a:lumMod val="85000"/>
                    <a:lumOff val="15000"/>
                  </a:schemeClr>
                </a:solidFill>
                <a:latin typeface="Calibri"/>
                <a:cs typeface="Calibri"/>
              </a:rPr>
              <a:t>Accuracy for </a:t>
            </a:r>
            <a:r>
              <a:rPr lang="en-US" sz="2000" b="1" dirty="0">
                <a:solidFill>
                  <a:schemeClr val="tx1">
                    <a:lumMod val="85000"/>
                    <a:lumOff val="15000"/>
                  </a:schemeClr>
                </a:solidFill>
                <a:latin typeface="Calibri"/>
                <a:cs typeface="Calibri"/>
              </a:rPr>
              <a:t>Logistics Regression</a:t>
            </a:r>
            <a:r>
              <a:rPr lang="en-US" sz="2000" dirty="0">
                <a:solidFill>
                  <a:schemeClr val="tx1">
                    <a:lumMod val="85000"/>
                    <a:lumOff val="15000"/>
                  </a:schemeClr>
                </a:solidFill>
                <a:latin typeface="Calibri"/>
                <a:cs typeface="Calibri"/>
              </a:rPr>
              <a:t> method: 0.8333333333333334</a:t>
            </a:r>
          </a:p>
          <a:p>
            <a:pPr>
              <a:lnSpc>
                <a:spcPct val="100000"/>
              </a:lnSpc>
              <a:spcBef>
                <a:spcPts val="0"/>
              </a:spcBef>
            </a:pPr>
            <a:r>
              <a:rPr lang="en-US" sz="2000" dirty="0">
                <a:solidFill>
                  <a:schemeClr val="tx1">
                    <a:lumMod val="85000"/>
                    <a:lumOff val="15000"/>
                  </a:schemeClr>
                </a:solidFill>
                <a:latin typeface="Calibri"/>
                <a:cs typeface="Calibri"/>
              </a:rPr>
              <a:t>Accuracy for </a:t>
            </a:r>
            <a:r>
              <a:rPr lang="en-US" sz="2000" b="1" dirty="0">
                <a:solidFill>
                  <a:schemeClr val="tx1">
                    <a:lumMod val="85000"/>
                    <a:lumOff val="15000"/>
                  </a:schemeClr>
                </a:solidFill>
                <a:latin typeface="Calibri"/>
                <a:cs typeface="Calibri"/>
              </a:rPr>
              <a:t>Support Vector Machine</a:t>
            </a:r>
            <a:r>
              <a:rPr lang="en-US" sz="2000" dirty="0">
                <a:solidFill>
                  <a:schemeClr val="tx1">
                    <a:lumMod val="85000"/>
                    <a:lumOff val="15000"/>
                  </a:schemeClr>
                </a:solidFill>
                <a:latin typeface="Calibri"/>
                <a:cs typeface="Calibri"/>
              </a:rPr>
              <a:t> method: 0.8333333333333334</a:t>
            </a:r>
          </a:p>
          <a:p>
            <a:pPr>
              <a:lnSpc>
                <a:spcPct val="100000"/>
              </a:lnSpc>
              <a:spcBef>
                <a:spcPts val="0"/>
              </a:spcBef>
            </a:pPr>
            <a:r>
              <a:rPr lang="en-US" sz="2000" dirty="0">
                <a:solidFill>
                  <a:schemeClr val="tx1">
                    <a:lumMod val="85000"/>
                    <a:lumOff val="15000"/>
                  </a:schemeClr>
                </a:solidFill>
                <a:latin typeface="Calibri"/>
                <a:cs typeface="Calibri"/>
              </a:rPr>
              <a:t>Accuracy for </a:t>
            </a:r>
            <a:r>
              <a:rPr lang="en-US" sz="2000" b="1" dirty="0">
                <a:solidFill>
                  <a:schemeClr val="tx1">
                    <a:lumMod val="85000"/>
                    <a:lumOff val="15000"/>
                  </a:schemeClr>
                </a:solidFill>
                <a:latin typeface="Calibri"/>
                <a:cs typeface="Calibri"/>
              </a:rPr>
              <a:t>Decision tree method</a:t>
            </a:r>
            <a:r>
              <a:rPr lang="en-US" sz="2000" dirty="0">
                <a:solidFill>
                  <a:schemeClr val="tx1">
                    <a:lumMod val="85000"/>
                    <a:lumOff val="15000"/>
                  </a:schemeClr>
                </a:solidFill>
                <a:latin typeface="Calibri"/>
                <a:cs typeface="Calibri"/>
              </a:rPr>
              <a:t>: 0.9444444444444444</a:t>
            </a:r>
          </a:p>
          <a:p>
            <a:pPr>
              <a:lnSpc>
                <a:spcPct val="100000"/>
              </a:lnSpc>
              <a:spcBef>
                <a:spcPts val="0"/>
              </a:spcBef>
            </a:pPr>
            <a:r>
              <a:rPr lang="en-US" sz="2000" dirty="0">
                <a:solidFill>
                  <a:schemeClr val="tx1">
                    <a:lumMod val="85000"/>
                    <a:lumOff val="15000"/>
                  </a:schemeClr>
                </a:solidFill>
                <a:latin typeface="Calibri"/>
                <a:cs typeface="Calibri"/>
              </a:rPr>
              <a:t>Accuracy for </a:t>
            </a:r>
            <a:r>
              <a:rPr lang="en-US" sz="2000" b="1" dirty="0">
                <a:solidFill>
                  <a:schemeClr val="tx1">
                    <a:lumMod val="85000"/>
                    <a:lumOff val="15000"/>
                  </a:schemeClr>
                </a:solidFill>
                <a:latin typeface="Calibri"/>
                <a:cs typeface="Calibri"/>
              </a:rPr>
              <a:t>K nears neighbors</a:t>
            </a:r>
            <a:r>
              <a:rPr lang="en-US" sz="2000" dirty="0">
                <a:solidFill>
                  <a:schemeClr val="tx1">
                    <a:lumMod val="85000"/>
                    <a:lumOff val="15000"/>
                  </a:schemeClr>
                </a:solidFill>
                <a:latin typeface="Calibri"/>
                <a:cs typeface="Calibri"/>
              </a:rPr>
              <a:t> method: 0.8333333333333334</a:t>
            </a:r>
          </a:p>
          <a:p>
            <a:pPr>
              <a:lnSpc>
                <a:spcPct val="100000"/>
              </a:lnSpc>
              <a:spcBef>
                <a:spcPts val="0"/>
              </a:spcBef>
            </a:pPr>
            <a:endParaRPr lang="en-US" sz="2000" dirty="0">
              <a:solidFill>
                <a:schemeClr val="tx1">
                  <a:lumMod val="85000"/>
                  <a:lumOff val="15000"/>
                </a:schemeClr>
              </a:solidFill>
              <a:latin typeface="Calibri"/>
              <a:cs typeface="Calibri"/>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254082"/>
            <a:ext cx="10418530" cy="614906"/>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plot shows that the greater flight number have a greater success chance and on the KSK LC 39A most of flight successes.</a:t>
            </a:r>
            <a:endParaRPr lang="en-US" sz="2200" dirty="0">
              <a:solidFill>
                <a:schemeClr val="accent3">
                  <a:lumMod val="25000"/>
                </a:schemeClr>
              </a:solidFill>
              <a:latin typeface="Abadi"/>
              <a:cs typeface="Calibri"/>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1FBEFC6E-DF27-F016-6E4C-FDCC2C166101}"/>
              </a:ext>
            </a:extLst>
          </p:cNvPr>
          <p:cNvPicPr>
            <a:picLocks noChangeAspect="1"/>
          </p:cNvPicPr>
          <p:nvPr/>
        </p:nvPicPr>
        <p:blipFill>
          <a:blip r:embed="rId3"/>
          <a:stretch>
            <a:fillRect/>
          </a:stretch>
        </p:blipFill>
        <p:spPr>
          <a:xfrm>
            <a:off x="815349" y="1628304"/>
            <a:ext cx="10465420" cy="329980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969073"/>
            <a:ext cx="10511457" cy="1023784"/>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On CCAFS SLC 40 and VAFB SLC 4E the greater Payload Mass have a better success chance</a:t>
            </a:r>
            <a:endParaRPr lang="en-US" dirty="0">
              <a:solidFill>
                <a:schemeClr val="accent3">
                  <a:lumMod val="25000"/>
                </a:schemeClr>
              </a:solidFill>
              <a:latin typeface="Calibri" panose="020F0502020204030204"/>
              <a:cs typeface="Calibri"/>
            </a:endParaRPr>
          </a:p>
          <a:p>
            <a:pPr>
              <a:lnSpc>
                <a:spcPct val="100000"/>
              </a:lnSpc>
              <a:spcBef>
                <a:spcPts val="1400"/>
              </a:spcBef>
            </a:pPr>
            <a:r>
              <a:rPr lang="en-US" sz="2200" dirty="0">
                <a:solidFill>
                  <a:schemeClr val="accent3">
                    <a:lumMod val="25000"/>
                  </a:schemeClr>
                </a:solidFill>
                <a:latin typeface="Abadi"/>
                <a:cs typeface="Calibri"/>
              </a:rPr>
              <a:t>On KSC LC 39A Payload less than 4000 ang greater than 8000 have a better success chance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0D75E616-C00D-07F7-ABD2-5940CBD1758C}"/>
              </a:ext>
            </a:extLst>
          </p:cNvPr>
          <p:cNvPicPr>
            <a:picLocks noChangeAspect="1"/>
          </p:cNvPicPr>
          <p:nvPr/>
        </p:nvPicPr>
        <p:blipFill>
          <a:blip r:embed="rId3"/>
          <a:stretch>
            <a:fillRect/>
          </a:stretch>
        </p:blipFill>
        <p:spPr>
          <a:xfrm>
            <a:off x="914400" y="1543300"/>
            <a:ext cx="10409663" cy="331605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a:bodyPr>
          <a:lstStyle/>
          <a:p>
            <a:pPr>
              <a:lnSpc>
                <a:spcPct val="100000"/>
              </a:lnSpc>
              <a:spcBef>
                <a:spcPts val="1400"/>
              </a:spcBef>
            </a:pPr>
            <a:r>
              <a:rPr lang="en-CA" sz="2400" dirty="0">
                <a:solidFill>
                  <a:schemeClr val="accent3">
                    <a:lumMod val="25000"/>
                  </a:schemeClr>
                </a:solidFill>
                <a:latin typeface="Calibri"/>
                <a:cs typeface="Calibri"/>
              </a:rPr>
              <a:t>From the plot the ES-L1, GEO, HEO, SSO had the most success rate.</a:t>
            </a:r>
            <a:endParaRPr lang="en-US" sz="2400">
              <a:solidFill>
                <a:schemeClr val="accent3">
                  <a:lumMod val="25000"/>
                </a:schemeClr>
              </a:solidFill>
              <a:latin typeface="Calibri"/>
              <a:cs typeface="Calibri"/>
            </a:endParaRPr>
          </a:p>
          <a:p>
            <a:pPr>
              <a:lnSpc>
                <a:spcPct val="100000"/>
              </a:lnSpc>
              <a:spcBef>
                <a:spcPts val="1400"/>
              </a:spcBef>
            </a:pPr>
            <a:r>
              <a:rPr lang="en-US" sz="2400" dirty="0">
                <a:solidFill>
                  <a:schemeClr val="accent3">
                    <a:lumMod val="25000"/>
                  </a:schemeClr>
                </a:solidFill>
                <a:cs typeface="Calibri"/>
              </a:rPr>
              <a:t>After them VLEO had most success rate</a:t>
            </a:r>
          </a:p>
          <a:p>
            <a:pPr>
              <a:lnSpc>
                <a:spcPct val="100000"/>
              </a:lnSpc>
              <a:spcBef>
                <a:spcPts val="1400"/>
              </a:spcBef>
            </a:pPr>
            <a:r>
              <a:rPr lang="en-US" sz="2400" dirty="0">
                <a:solidFill>
                  <a:schemeClr val="accent3">
                    <a:lumMod val="25000"/>
                  </a:schemeClr>
                </a:solidFill>
                <a:cs typeface="Calibri"/>
              </a:rPr>
              <a:t>Next success rate are for MEO and PO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histogram&#10;&#10;Description automatically generated">
            <a:extLst>
              <a:ext uri="{FF2B5EF4-FFF2-40B4-BE49-F238E27FC236}">
                <a16:creationId xmlns:a16="http://schemas.microsoft.com/office/drawing/2014/main" id="{339A8305-3938-2F61-6AE3-E90E974868CB}"/>
              </a:ext>
            </a:extLst>
          </p:cNvPr>
          <p:cNvPicPr>
            <a:picLocks noChangeAspect="1"/>
          </p:cNvPicPr>
          <p:nvPr/>
        </p:nvPicPr>
        <p:blipFill>
          <a:blip r:embed="rId3"/>
          <a:stretch>
            <a:fillRect/>
          </a:stretch>
        </p:blipFill>
        <p:spPr>
          <a:xfrm>
            <a:off x="6025375" y="1787448"/>
            <a:ext cx="5465956" cy="402651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47841" y="1763098"/>
            <a:ext cx="4471213" cy="4081075"/>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As show on the plot LEO, ISS, PO, VLEO had a better success rate when the Flight number is bigger.</a:t>
            </a:r>
          </a:p>
          <a:p>
            <a:pPr>
              <a:lnSpc>
                <a:spcPct val="100000"/>
              </a:lnSpc>
              <a:spcBef>
                <a:spcPts val="1400"/>
              </a:spcBef>
            </a:pPr>
            <a:r>
              <a:rPr lang="en-CA" sz="2200" dirty="0">
                <a:solidFill>
                  <a:schemeClr val="accent3">
                    <a:lumMod val="25000"/>
                  </a:schemeClr>
                </a:solidFill>
                <a:latin typeface="Abadi"/>
              </a:rPr>
              <a:t>GTO shows no relation between success rate and flight number</a:t>
            </a:r>
          </a:p>
          <a:p>
            <a:pPr>
              <a:lnSpc>
                <a:spcPct val="100000"/>
              </a:lnSpc>
              <a:spcBef>
                <a:spcPts val="1400"/>
              </a:spcBef>
            </a:pPr>
            <a:r>
              <a:rPr lang="en-CA" sz="2200" dirty="0">
                <a:solidFill>
                  <a:schemeClr val="accent3">
                    <a:lumMod val="25000"/>
                  </a:schemeClr>
                </a:solidFill>
                <a:latin typeface="Abadi"/>
              </a:rPr>
              <a:t>ES-L1, SSO, HEO and GEO has no unsuccessful flight</a:t>
            </a:r>
          </a:p>
          <a:p>
            <a:pPr>
              <a:lnSpc>
                <a:spcPct val="100000"/>
              </a:lnSpc>
              <a:spcBef>
                <a:spcPts val="1400"/>
              </a:spcBef>
            </a:pPr>
            <a:r>
              <a:rPr lang="en-CA" sz="2200" dirty="0">
                <a:solidFill>
                  <a:schemeClr val="accent3">
                    <a:lumMod val="25000"/>
                  </a:schemeClr>
                </a:solidFill>
                <a:latin typeface="Abadi"/>
              </a:rPr>
              <a:t>MEO and SO has no successful flight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12308433-15D9-46F6-236E-4B2025AB388A}"/>
              </a:ext>
            </a:extLst>
          </p:cNvPr>
          <p:cNvPicPr>
            <a:picLocks noChangeAspect="1"/>
          </p:cNvPicPr>
          <p:nvPr/>
        </p:nvPicPr>
        <p:blipFill>
          <a:blip r:embed="rId3"/>
          <a:stretch>
            <a:fillRect/>
          </a:stretch>
        </p:blipFill>
        <p:spPr>
          <a:xfrm>
            <a:off x="942278" y="1717150"/>
            <a:ext cx="5215053" cy="45574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6474" y="2754351"/>
            <a:ext cx="3932238" cy="193446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Most heavy payload is for SSO and HEO</a:t>
            </a:r>
          </a:p>
          <a:p>
            <a:pPr>
              <a:lnSpc>
                <a:spcPct val="100000"/>
              </a:lnSpc>
              <a:spcBef>
                <a:spcPts val="1400"/>
              </a:spcBef>
            </a:pPr>
            <a:r>
              <a:rPr lang="en-US" sz="2200" dirty="0">
                <a:solidFill>
                  <a:schemeClr val="accent3">
                    <a:lumMod val="25000"/>
                  </a:schemeClr>
                </a:solidFill>
                <a:latin typeface="Abadi"/>
              </a:rPr>
              <a:t>After them ISS and PO have heaviest Payloads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95D7A59C-A8A0-808E-BD99-64ACF106DB2D}"/>
              </a:ext>
            </a:extLst>
          </p:cNvPr>
          <p:cNvPicPr>
            <a:picLocks noChangeAspect="1"/>
          </p:cNvPicPr>
          <p:nvPr/>
        </p:nvPicPr>
        <p:blipFill>
          <a:blip r:embed="rId3"/>
          <a:stretch>
            <a:fillRect/>
          </a:stretch>
        </p:blipFill>
        <p:spPr>
          <a:xfrm>
            <a:off x="6322741" y="1568468"/>
            <a:ext cx="4945565" cy="431579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Average success shows and up trends from 2013 to 2020. It means every year Space-X had more successful landing</a:t>
            </a:r>
          </a:p>
          <a:p>
            <a:pPr>
              <a:lnSpc>
                <a:spcPct val="100000"/>
              </a:lnSpc>
              <a:spcBef>
                <a:spcPts val="1400"/>
              </a:spcBef>
            </a:pPr>
            <a:r>
              <a:rPr lang="en-CA" sz="2200" dirty="0">
                <a:solidFill>
                  <a:schemeClr val="accent3">
                    <a:lumMod val="25000"/>
                  </a:schemeClr>
                </a:solidFill>
                <a:latin typeface="Abadi"/>
              </a:rPr>
              <a:t>There is a gap on 2018, but the trends is to up</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731C9360-3BD5-6302-7E97-1AB773DFC5C7}"/>
              </a:ext>
            </a:extLst>
          </p:cNvPr>
          <p:cNvPicPr>
            <a:picLocks noChangeAspect="1"/>
          </p:cNvPicPr>
          <p:nvPr/>
        </p:nvPicPr>
        <p:blipFill>
          <a:blip r:embed="rId3"/>
          <a:stretch>
            <a:fillRect/>
          </a:stretch>
        </p:blipFill>
        <p:spPr>
          <a:xfrm>
            <a:off x="5523571" y="1546886"/>
            <a:ext cx="5856248" cy="440542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26620" y="1872088"/>
            <a:ext cx="4727541" cy="435133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latin typeface="Calibri"/>
                <a:cs typeface="Calibri"/>
              </a:rPr>
              <a:t>Names of the unique launch sites</a:t>
            </a:r>
          </a:p>
          <a:p>
            <a:pPr lvl="1"/>
            <a:r>
              <a:rPr lang="en-US" sz="2200" dirty="0">
                <a:ea typeface="+mn-lt"/>
                <a:cs typeface="+mn-lt"/>
              </a:rPr>
              <a:t>CCAFS LC-40</a:t>
            </a:r>
            <a:endParaRPr lang="en-US" sz="2200">
              <a:solidFill>
                <a:schemeClr val="accent3">
                  <a:lumMod val="25000"/>
                </a:schemeClr>
              </a:solidFill>
              <a:latin typeface="Calibri"/>
              <a:cs typeface="Calibri"/>
            </a:endParaRPr>
          </a:p>
          <a:p>
            <a:pPr lvl="1"/>
            <a:r>
              <a:rPr lang="en-US" sz="2200" dirty="0">
                <a:ea typeface="+mn-lt"/>
                <a:cs typeface="+mn-lt"/>
              </a:rPr>
              <a:t>VAFB SLC-4E</a:t>
            </a:r>
            <a:endParaRPr lang="en-US" sz="2200">
              <a:cs typeface="Calibri"/>
            </a:endParaRPr>
          </a:p>
          <a:p>
            <a:pPr lvl="1"/>
            <a:r>
              <a:rPr lang="en-US" sz="2200" dirty="0">
                <a:ea typeface="+mn-lt"/>
                <a:cs typeface="+mn-lt"/>
              </a:rPr>
              <a:t>KSC LC-39A</a:t>
            </a:r>
            <a:endParaRPr lang="en-US" sz="2200">
              <a:solidFill>
                <a:srgbClr val="292929"/>
              </a:solidFill>
              <a:ea typeface="+mn-lt"/>
              <a:cs typeface="+mn-lt"/>
            </a:endParaRPr>
          </a:p>
          <a:p>
            <a:pPr lvl="1"/>
            <a:r>
              <a:rPr lang="en-US" sz="2200" dirty="0">
                <a:ea typeface="+mn-lt"/>
                <a:cs typeface="+mn-lt"/>
              </a:rPr>
              <a:t>CCAFS SLC-40</a:t>
            </a:r>
            <a:endParaRPr lang="en-US" sz="2200">
              <a:solidFill>
                <a:srgbClr val="292929"/>
              </a:solidFill>
              <a:latin typeface="Calibri"/>
              <a:ea typeface="+mn-lt"/>
              <a:cs typeface="+mn-lt"/>
            </a:endParaRPr>
          </a:p>
          <a:p>
            <a:pPr>
              <a:lnSpc>
                <a:spcPct val="100000"/>
              </a:lnSpc>
              <a:spcBef>
                <a:spcPts val="1400"/>
              </a:spcBef>
            </a:pPr>
            <a:r>
              <a:rPr lang="en-US" sz="2400" dirty="0">
                <a:solidFill>
                  <a:srgbClr val="000000"/>
                </a:solidFill>
                <a:latin typeface="Calibri"/>
                <a:cs typeface="Calibri"/>
              </a:rPr>
              <a:t>We use DISTINCT to find the unique names in SQL query</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6">
            <a:extLst>
              <a:ext uri="{FF2B5EF4-FFF2-40B4-BE49-F238E27FC236}">
                <a16:creationId xmlns:a16="http://schemas.microsoft.com/office/drawing/2014/main" id="{C98F39FA-7775-4037-D297-5E740C3E1F62}"/>
              </a:ext>
            </a:extLst>
          </p:cNvPr>
          <p:cNvPicPr>
            <a:picLocks noChangeAspect="1"/>
          </p:cNvPicPr>
          <p:nvPr/>
        </p:nvPicPr>
        <p:blipFill>
          <a:blip r:embed="rId3"/>
          <a:stretch>
            <a:fillRect/>
          </a:stretch>
        </p:blipFill>
        <p:spPr>
          <a:xfrm>
            <a:off x="849352" y="1684913"/>
            <a:ext cx="5512419" cy="297707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45363"/>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To find 5 records where launch sites begin with `CCA` must can this query:</a:t>
            </a:r>
            <a:endParaRPr lang="en-US" dirty="0">
              <a:solidFill>
                <a:schemeClr val="accent3">
                  <a:lumMod val="25000"/>
                </a:schemeClr>
              </a:solidFill>
            </a:endParaRPr>
          </a:p>
          <a:p>
            <a:pPr marL="0" indent="0" algn="ctr">
              <a:buNone/>
            </a:pPr>
            <a:endParaRPr lang="en-US" sz="1800" dirty="0">
              <a:latin typeface="IBM Plex Mono SemiBold"/>
              <a:ea typeface="+mn-lt"/>
              <a:cs typeface="+mn-lt"/>
            </a:endParaRPr>
          </a:p>
          <a:p>
            <a:pPr marL="0" indent="0" algn="ctr">
              <a:buNone/>
            </a:pPr>
            <a:r>
              <a:rPr lang="en-US" sz="1800" dirty="0">
                <a:latin typeface="IBM Plex Mono SemiBold"/>
                <a:ea typeface="+mn-lt"/>
                <a:cs typeface="+mn-lt"/>
              </a:rPr>
              <a:t>SELECT * FROM SPACEXTBL WHERE LAUNCH_SITE LIKE 'CCA%' LIMIT 5;</a:t>
            </a:r>
            <a:endParaRPr lang="en-US" sz="1800" dirty="0">
              <a:latin typeface="IBM Plex Mono SemiBold"/>
              <a:cs typeface="Calibr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6" descr="Table&#10;&#10;Description automatically generated">
            <a:extLst>
              <a:ext uri="{FF2B5EF4-FFF2-40B4-BE49-F238E27FC236}">
                <a16:creationId xmlns:a16="http://schemas.microsoft.com/office/drawing/2014/main" id="{7371175F-69B7-4DE1-FF2F-F8A5AE3B33BE}"/>
              </a:ext>
            </a:extLst>
          </p:cNvPr>
          <p:cNvPicPr>
            <a:picLocks noChangeAspect="1"/>
          </p:cNvPicPr>
          <p:nvPr/>
        </p:nvPicPr>
        <p:blipFill>
          <a:blip r:embed="rId3"/>
          <a:stretch>
            <a:fillRect/>
          </a:stretch>
        </p:blipFill>
        <p:spPr>
          <a:xfrm>
            <a:off x="1044498" y="3275484"/>
            <a:ext cx="9619785" cy="259303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692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calculate the total payload carried by boosters from NASA use this query:</a:t>
            </a:r>
            <a:endParaRPr lang="en-US" sz="1600">
              <a:latin typeface="IBM Plex Mono SemiBold"/>
              <a:cs typeface="Calibri" panose="020F0502020204030204"/>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6E1118EB-0837-9961-9451-0926C8451DF5}"/>
              </a:ext>
            </a:extLst>
          </p:cNvPr>
          <p:cNvSpPr txBox="1"/>
          <p:nvPr/>
        </p:nvSpPr>
        <p:spPr>
          <a:xfrm>
            <a:off x="3525644" y="2429107"/>
            <a:ext cx="45088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IBM Plex Mono SemiBold"/>
              </a:rPr>
              <a:t>SELECT SUM(PAYLOAD_MASS_KG)​</a:t>
            </a:r>
          </a:p>
          <a:p>
            <a:r>
              <a:rPr lang="en-US" dirty="0">
                <a:latin typeface="IBM Plex Mono SemiBold"/>
              </a:rPr>
              <a:t>FROM SPACEXTBL​</a:t>
            </a:r>
          </a:p>
          <a:p>
            <a:r>
              <a:rPr lang="en-US" dirty="0">
                <a:latin typeface="IBM Plex Mono SemiBold"/>
              </a:rPr>
              <a:t>WHERE CUSTOMER = 'NASA (CRS)';​</a:t>
            </a:r>
          </a:p>
        </p:txBody>
      </p:sp>
      <p:pic>
        <p:nvPicPr>
          <p:cNvPr id="7" name="Picture 7" descr="Graphical user interface, text, application, email&#10;&#10;Description automatically generated">
            <a:extLst>
              <a:ext uri="{FF2B5EF4-FFF2-40B4-BE49-F238E27FC236}">
                <a16:creationId xmlns:a16="http://schemas.microsoft.com/office/drawing/2014/main" id="{DE8B6778-4393-9579-5E79-EC28EA58DB9A}"/>
              </a:ext>
            </a:extLst>
          </p:cNvPr>
          <p:cNvPicPr>
            <a:picLocks noChangeAspect="1"/>
          </p:cNvPicPr>
          <p:nvPr/>
        </p:nvPicPr>
        <p:blipFill>
          <a:blip r:embed="rId3"/>
          <a:stretch>
            <a:fillRect/>
          </a:stretch>
        </p:blipFill>
        <p:spPr>
          <a:xfrm>
            <a:off x="3860181" y="3519391"/>
            <a:ext cx="3839736" cy="268136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4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Calculate the average payload mass carried by booster version F9 v1.1</a:t>
            </a:r>
            <a:endParaRPr lang="en-US" sz="220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TextBox 1">
            <a:extLst>
              <a:ext uri="{FF2B5EF4-FFF2-40B4-BE49-F238E27FC236}">
                <a16:creationId xmlns:a16="http://schemas.microsoft.com/office/drawing/2014/main" id="{393FDE92-5608-540F-6A29-88A22DC90999}"/>
              </a:ext>
            </a:extLst>
          </p:cNvPr>
          <p:cNvSpPr txBox="1"/>
          <p:nvPr/>
        </p:nvSpPr>
        <p:spPr>
          <a:xfrm>
            <a:off x="2503449" y="2419815"/>
            <a:ext cx="717580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IBM Plex Mono SemiBold"/>
              </a:rPr>
              <a:t>SELECT AVG(PAYLOAD_MASS_KG) AS AVG_PayloadMASS_F9</a:t>
            </a:r>
            <a:br>
              <a:rPr lang="en-US" dirty="0">
                <a:latin typeface="IBM Plex Mono SemiBold"/>
              </a:rPr>
            </a:br>
            <a:r>
              <a:rPr lang="en-US" dirty="0">
                <a:latin typeface="IBM Plex Mono SemiBold"/>
              </a:rPr>
              <a:t>FROM SPACEXTBL</a:t>
            </a:r>
            <a:br>
              <a:rPr lang="en-US" dirty="0">
                <a:latin typeface="IBM Plex Mono SemiBold"/>
              </a:rPr>
            </a:br>
            <a:r>
              <a:rPr lang="en-US" dirty="0">
                <a:latin typeface="IBM Plex Mono SemiBold"/>
              </a:rPr>
              <a:t>WHERE BOOSTER_VERSION LIKE 'F9 v1.1%';</a:t>
            </a:r>
          </a:p>
        </p:txBody>
      </p:sp>
      <p:pic>
        <p:nvPicPr>
          <p:cNvPr id="7" name="Picture 7" descr="A picture containing text&#10;&#10;Description automatically generated">
            <a:extLst>
              <a:ext uri="{FF2B5EF4-FFF2-40B4-BE49-F238E27FC236}">
                <a16:creationId xmlns:a16="http://schemas.microsoft.com/office/drawing/2014/main" id="{24D48017-D9B7-F64C-4E2D-C9E826BF8073}"/>
              </a:ext>
            </a:extLst>
          </p:cNvPr>
          <p:cNvPicPr>
            <a:picLocks noChangeAspect="1"/>
          </p:cNvPicPr>
          <p:nvPr/>
        </p:nvPicPr>
        <p:blipFill>
          <a:blip r:embed="rId3"/>
          <a:stretch>
            <a:fillRect/>
          </a:stretch>
        </p:blipFill>
        <p:spPr>
          <a:xfrm>
            <a:off x="2930912" y="3715772"/>
            <a:ext cx="5419492" cy="272536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First successful landing outcome on ground pad was 22</a:t>
            </a:r>
            <a:r>
              <a:rPr lang="en-US" sz="2200" baseline="30000" dirty="0">
                <a:ea typeface="+mn-lt"/>
                <a:cs typeface="+mn-lt"/>
              </a:rPr>
              <a:t>nd</a:t>
            </a:r>
            <a:r>
              <a:rPr lang="en-US" sz="2200" dirty="0">
                <a:ea typeface="+mn-lt"/>
                <a:cs typeface="+mn-lt"/>
              </a:rPr>
              <a:t> December 2015</a:t>
            </a:r>
            <a:endParaRPr lang="en-US" dirty="0">
              <a:solidFill>
                <a:schemeClr val="accent3">
                  <a:lumMod val="25000"/>
                </a:schemeClr>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 application, email&#10;&#10;Description automatically generated">
            <a:extLst>
              <a:ext uri="{FF2B5EF4-FFF2-40B4-BE49-F238E27FC236}">
                <a16:creationId xmlns:a16="http://schemas.microsoft.com/office/drawing/2014/main" id="{9027FC95-04CB-D9EC-9277-742E212D9D4D}"/>
              </a:ext>
            </a:extLst>
          </p:cNvPr>
          <p:cNvPicPr>
            <a:picLocks noChangeAspect="1"/>
          </p:cNvPicPr>
          <p:nvPr/>
        </p:nvPicPr>
        <p:blipFill>
          <a:blip r:embed="rId3"/>
          <a:stretch>
            <a:fillRect/>
          </a:stretch>
        </p:blipFill>
        <p:spPr>
          <a:xfrm>
            <a:off x="3153937" y="3364223"/>
            <a:ext cx="5874834" cy="289877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0375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use this query for </a:t>
            </a:r>
            <a:r>
              <a:rPr lang="en-US" sz="2200" dirty="0">
                <a:ea typeface="+mn-lt"/>
                <a:cs typeface="+mn-lt"/>
              </a:rPr>
              <a:t>Successful Drone Ship Landing with Payload between 4000 and 6000 </a:t>
            </a:r>
            <a:r>
              <a:rPr lang="en-US" sz="2200" dirty="0">
                <a:solidFill>
                  <a:schemeClr val="accent3">
                    <a:lumMod val="25000"/>
                  </a:schemeClr>
                </a:solidFill>
                <a:latin typeface="Abadi"/>
              </a:rPr>
              <a:t>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Table&#10;&#10;Description automatically generated">
            <a:extLst>
              <a:ext uri="{FF2B5EF4-FFF2-40B4-BE49-F238E27FC236}">
                <a16:creationId xmlns:a16="http://schemas.microsoft.com/office/drawing/2014/main" id="{85684525-309C-D472-E8BE-AF580DF50530}"/>
              </a:ext>
            </a:extLst>
          </p:cNvPr>
          <p:cNvPicPr>
            <a:picLocks noChangeAspect="1"/>
          </p:cNvPicPr>
          <p:nvPr/>
        </p:nvPicPr>
        <p:blipFill>
          <a:blip r:embed="rId3"/>
          <a:stretch>
            <a:fillRect/>
          </a:stretch>
        </p:blipFill>
        <p:spPr>
          <a:xfrm>
            <a:off x="2438400" y="3570347"/>
            <a:ext cx="7305907" cy="2858234"/>
          </a:xfrm>
          <a:prstGeom prst="rect">
            <a:avLst/>
          </a:prstGeom>
        </p:spPr>
      </p:pic>
      <p:sp>
        <p:nvSpPr>
          <p:cNvPr id="3" name="TextBox 2">
            <a:extLst>
              <a:ext uri="{FF2B5EF4-FFF2-40B4-BE49-F238E27FC236}">
                <a16:creationId xmlns:a16="http://schemas.microsoft.com/office/drawing/2014/main" id="{4BE63CDB-607D-8BA8-F3DE-44A0696B7C5D}"/>
              </a:ext>
            </a:extLst>
          </p:cNvPr>
          <p:cNvSpPr txBox="1"/>
          <p:nvPr/>
        </p:nvSpPr>
        <p:spPr>
          <a:xfrm>
            <a:off x="951571" y="2735766"/>
            <a:ext cx="10140174"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IBM Plex Mono SemiBold"/>
              </a:rPr>
              <a:t>SELECT DISTINCT(</a:t>
            </a:r>
            <a:r>
              <a:rPr lang="en-US" sz="1400" dirty="0" err="1">
                <a:latin typeface="IBM Plex Mono SemiBold"/>
              </a:rPr>
              <a:t>Booster_Version</a:t>
            </a:r>
            <a:r>
              <a:rPr lang="en-US" sz="1400" dirty="0">
                <a:latin typeface="IBM Plex Mono SemiBold"/>
              </a:rPr>
              <a:t>), "Landing _Outcome", PAYLOAD_MASS_KG</a:t>
            </a:r>
            <a:br>
              <a:rPr lang="en-US" sz="1400" dirty="0">
                <a:latin typeface="IBM Plex Mono SemiBold"/>
              </a:rPr>
            </a:br>
            <a:r>
              <a:rPr lang="en-US" sz="1400" dirty="0">
                <a:latin typeface="IBM Plex Mono SemiBold"/>
              </a:rPr>
              <a:t>FROM SPACEXTBL</a:t>
            </a:r>
            <a:br>
              <a:rPr lang="en-US" sz="1400" dirty="0">
                <a:latin typeface="IBM Plex Mono SemiBold"/>
              </a:rPr>
            </a:br>
            <a:r>
              <a:rPr lang="en-US" sz="1400" dirty="0">
                <a:latin typeface="IBM Plex Mono SemiBold"/>
              </a:rPr>
              <a:t>WHERE "Landing _Outcome" = 'Success (drone ship)' AND PAYLOAD_MASS_KG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15154"/>
            <a:ext cx="9066138" cy="471136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Summary of methodologies</a:t>
            </a:r>
            <a:endParaRPr lang="en-US" sz="2200" dirty="0">
              <a:solidFill>
                <a:schemeClr val="accent3">
                  <a:lumMod val="25000"/>
                </a:schemeClr>
              </a:solidFill>
              <a:latin typeface="Abadi" panose="020B0604020104020204" pitchFamily="34" charset="0"/>
            </a:endParaRPr>
          </a:p>
          <a:p>
            <a:pPr lvl="1"/>
            <a:r>
              <a:rPr lang="en-US" sz="1800" dirty="0">
                <a:solidFill>
                  <a:schemeClr val="tx1">
                    <a:lumMod val="85000"/>
                    <a:lumOff val="15000"/>
                  </a:schemeClr>
                </a:solidFill>
                <a:latin typeface="Calibri"/>
                <a:cs typeface="Calibri"/>
              </a:rPr>
              <a:t>Data Collection through API</a:t>
            </a:r>
            <a:endParaRPr lang="en-US" sz="1800">
              <a:solidFill>
                <a:schemeClr val="tx1">
                  <a:lumMod val="85000"/>
                  <a:lumOff val="15000"/>
                </a:schemeClr>
              </a:solidFill>
              <a:latin typeface="Calibri"/>
              <a:cs typeface="Calibri"/>
            </a:endParaRPr>
          </a:p>
          <a:p>
            <a:pPr lvl="1"/>
            <a:r>
              <a:rPr lang="en-US" sz="1800" dirty="0">
                <a:solidFill>
                  <a:schemeClr val="tx1">
                    <a:lumMod val="85000"/>
                    <a:lumOff val="15000"/>
                  </a:schemeClr>
                </a:solidFill>
                <a:latin typeface="Calibri"/>
                <a:cs typeface="Calibri"/>
              </a:rPr>
              <a:t>Data Collection with Web Scraping</a:t>
            </a:r>
          </a:p>
          <a:p>
            <a:pPr lvl="1"/>
            <a:r>
              <a:rPr lang="en-US" sz="1800" dirty="0">
                <a:solidFill>
                  <a:schemeClr val="tx1">
                    <a:lumMod val="85000"/>
                    <a:lumOff val="15000"/>
                  </a:schemeClr>
                </a:solidFill>
                <a:latin typeface="Calibri"/>
                <a:cs typeface="Calibri"/>
              </a:rPr>
              <a:t>Data Wrangling</a:t>
            </a:r>
          </a:p>
          <a:p>
            <a:pPr lvl="1"/>
            <a:r>
              <a:rPr lang="en-US" sz="1800" dirty="0">
                <a:solidFill>
                  <a:schemeClr val="tx1">
                    <a:lumMod val="85000"/>
                    <a:lumOff val="15000"/>
                  </a:schemeClr>
                </a:solidFill>
                <a:latin typeface="Calibri"/>
                <a:cs typeface="Calibri"/>
              </a:rPr>
              <a:t>Exploratory Data Analysis with SQL</a:t>
            </a:r>
          </a:p>
          <a:p>
            <a:pPr lvl="1"/>
            <a:r>
              <a:rPr lang="en-US" sz="1800" dirty="0">
                <a:solidFill>
                  <a:schemeClr val="tx1">
                    <a:lumMod val="85000"/>
                    <a:lumOff val="15000"/>
                  </a:schemeClr>
                </a:solidFill>
                <a:latin typeface="Calibri"/>
                <a:cs typeface="Calibri"/>
              </a:rPr>
              <a:t>Exploratory Data Analysis with Data Visualization</a:t>
            </a:r>
          </a:p>
          <a:p>
            <a:pPr lvl="1"/>
            <a:r>
              <a:rPr lang="en-US" sz="1800" dirty="0">
                <a:solidFill>
                  <a:schemeClr val="tx1">
                    <a:lumMod val="85000"/>
                    <a:lumOff val="15000"/>
                  </a:schemeClr>
                </a:solidFill>
                <a:latin typeface="Calibri"/>
                <a:cs typeface="Calibri"/>
              </a:rPr>
              <a:t>Interactive Visual Analytics with Folium</a:t>
            </a:r>
          </a:p>
          <a:p>
            <a:pPr lvl="1"/>
            <a:r>
              <a:rPr lang="en-US" sz="1800" dirty="0">
                <a:solidFill>
                  <a:schemeClr val="tx1">
                    <a:lumMod val="85000"/>
                    <a:lumOff val="15000"/>
                  </a:schemeClr>
                </a:solidFill>
                <a:latin typeface="Calibri"/>
                <a:cs typeface="Calibri"/>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r>
              <a:rPr lang="en-US" sz="1800" dirty="0">
                <a:solidFill>
                  <a:schemeClr val="tx1">
                    <a:lumMod val="85000"/>
                    <a:lumOff val="15000"/>
                  </a:schemeClr>
                </a:solidFill>
                <a:latin typeface="Calibri"/>
                <a:cs typeface="Calibri"/>
              </a:rPr>
              <a:t>Exploratory Data analysis result</a:t>
            </a:r>
          </a:p>
          <a:p>
            <a:pPr lvl="1"/>
            <a:r>
              <a:rPr lang="en-US" sz="1800" dirty="0">
                <a:solidFill>
                  <a:schemeClr val="tx1">
                    <a:lumMod val="85000"/>
                    <a:lumOff val="15000"/>
                  </a:schemeClr>
                </a:solidFill>
                <a:latin typeface="Calibri"/>
                <a:cs typeface="Calibri"/>
              </a:rPr>
              <a:t>Interactive analytics in screenshots</a:t>
            </a:r>
          </a:p>
          <a:p>
            <a:pPr lvl="1"/>
            <a:r>
              <a:rPr lang="en-US" sz="1800" dirty="0">
                <a:solidFill>
                  <a:schemeClr val="tx1">
                    <a:lumMod val="85000"/>
                    <a:lumOff val="15000"/>
                  </a:schemeClr>
                </a:solidFill>
                <a:latin typeface="Calibri"/>
                <a:cs typeface="Calibri"/>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 email&#10;&#10;Description automatically generated">
            <a:extLst>
              <a:ext uri="{FF2B5EF4-FFF2-40B4-BE49-F238E27FC236}">
                <a16:creationId xmlns:a16="http://schemas.microsoft.com/office/drawing/2014/main" id="{C187390D-20F0-A098-85C4-591A892C8811}"/>
              </a:ext>
            </a:extLst>
          </p:cNvPr>
          <p:cNvPicPr>
            <a:picLocks noChangeAspect="1"/>
          </p:cNvPicPr>
          <p:nvPr/>
        </p:nvPicPr>
        <p:blipFill>
          <a:blip r:embed="rId3"/>
          <a:stretch>
            <a:fillRect/>
          </a:stretch>
        </p:blipFill>
        <p:spPr>
          <a:xfrm>
            <a:off x="6582937" y="1828132"/>
            <a:ext cx="4685370" cy="4028784"/>
          </a:xfrm>
          <a:prstGeom prst="rect">
            <a:avLst/>
          </a:prstGeom>
        </p:spPr>
      </p:pic>
      <p:sp>
        <p:nvSpPr>
          <p:cNvPr id="6" name="TextBox 5">
            <a:extLst>
              <a:ext uri="{FF2B5EF4-FFF2-40B4-BE49-F238E27FC236}">
                <a16:creationId xmlns:a16="http://schemas.microsoft.com/office/drawing/2014/main" id="{EED73363-246B-19A3-9E52-76E66346F7CC}"/>
              </a:ext>
            </a:extLst>
          </p:cNvPr>
          <p:cNvSpPr txBox="1"/>
          <p:nvPr/>
        </p:nvSpPr>
        <p:spPr>
          <a:xfrm>
            <a:off x="421888" y="2150327"/>
            <a:ext cx="596776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IBM Plex Mono SemiBold"/>
              </a:rPr>
              <a:t>SELECT COUNT("MISSION_OUTCOME") AS SUCCESSFUL_MISSIONS</a:t>
            </a:r>
            <a:br>
              <a:rPr lang="en-US" sz="1400" dirty="0">
                <a:latin typeface="IBM Plex Mono SemiBold"/>
              </a:rPr>
            </a:br>
            <a:r>
              <a:rPr lang="en-US" sz="1400" dirty="0">
                <a:latin typeface="IBM Plex Mono SemiBold"/>
              </a:rPr>
              <a:t>FROM SPACEXTBL</a:t>
            </a:r>
            <a:br>
              <a:rPr lang="en-US" sz="1400" dirty="0">
                <a:latin typeface="IBM Plex Mono SemiBold"/>
              </a:rPr>
            </a:br>
            <a:r>
              <a:rPr lang="en-US" sz="1400" dirty="0">
                <a:latin typeface="IBM Plex Mono SemiBold"/>
              </a:rPr>
              <a:t>WHERE "MISSION_OUTCOME" LIKE 'Success%';</a:t>
            </a:r>
          </a:p>
        </p:txBody>
      </p:sp>
      <p:sp>
        <p:nvSpPr>
          <p:cNvPr id="7" name="TextBox 6">
            <a:extLst>
              <a:ext uri="{FF2B5EF4-FFF2-40B4-BE49-F238E27FC236}">
                <a16:creationId xmlns:a16="http://schemas.microsoft.com/office/drawing/2014/main" id="{D0BCD9E6-64A9-A961-F5A8-54949C3AB48E}"/>
              </a:ext>
            </a:extLst>
          </p:cNvPr>
          <p:cNvSpPr txBox="1"/>
          <p:nvPr/>
        </p:nvSpPr>
        <p:spPr>
          <a:xfrm>
            <a:off x="449766" y="4259766"/>
            <a:ext cx="604210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latin typeface="IBM Plex Mono SemiBold"/>
              </a:rPr>
              <a:t>SELECT COUNT("MISSION_OUTCOME") AS FAILURE_MISSIONS</a:t>
            </a:r>
            <a:br>
              <a:rPr lang="en-US" sz="1400" dirty="0">
                <a:latin typeface="IBM Plex Mono SemiBold"/>
              </a:rPr>
            </a:br>
            <a:r>
              <a:rPr lang="en-US" sz="1400" dirty="0">
                <a:latin typeface="IBM Plex Mono SemiBold"/>
              </a:rPr>
              <a:t>FROM SPACEXTBL</a:t>
            </a:r>
            <a:br>
              <a:rPr lang="en-US" sz="1400" dirty="0">
                <a:latin typeface="IBM Plex Mono SemiBold"/>
              </a:rPr>
            </a:br>
            <a:r>
              <a:rPr lang="en-US" sz="1400" dirty="0">
                <a:latin typeface="IBM Plex Mono SemiBold"/>
              </a:rPr>
              <a:t>WHERE "MISSION_OUTCOME" LIKE 'Failure%';</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55327" y="1537552"/>
            <a:ext cx="5117832" cy="46394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booster which have carried the maximum payload mass (kg)</a:t>
            </a:r>
          </a:p>
          <a:p>
            <a:pPr lvl="1"/>
            <a:r>
              <a:rPr lang="en-US" sz="1800" dirty="0">
                <a:ea typeface="+mn-lt"/>
                <a:cs typeface="+mn-lt"/>
              </a:rPr>
              <a:t>F9 B5 B1048.4     15600</a:t>
            </a:r>
            <a:endParaRPr lang="en-US" sz="1800" dirty="0">
              <a:solidFill>
                <a:schemeClr val="accent3">
                  <a:lumMod val="25000"/>
                </a:schemeClr>
              </a:solidFill>
              <a:latin typeface="Calibri"/>
              <a:cs typeface="Calibri"/>
            </a:endParaRPr>
          </a:p>
          <a:p>
            <a:pPr lvl="1"/>
            <a:r>
              <a:rPr lang="en-US" sz="1800" dirty="0">
                <a:ea typeface="+mn-lt"/>
                <a:cs typeface="+mn-lt"/>
              </a:rPr>
              <a:t>F9 B5 B1048.5     15600</a:t>
            </a:r>
            <a:endParaRPr lang="en-US" sz="1800" dirty="0">
              <a:cs typeface="Calibri"/>
            </a:endParaRPr>
          </a:p>
          <a:p>
            <a:pPr lvl="1"/>
            <a:r>
              <a:rPr lang="en-US" sz="1800" dirty="0">
                <a:ea typeface="+mn-lt"/>
                <a:cs typeface="+mn-lt"/>
              </a:rPr>
              <a:t>F9 B5 B1049.4     15600</a:t>
            </a:r>
            <a:endParaRPr lang="en-US" sz="1800" dirty="0">
              <a:cs typeface="Calibri"/>
            </a:endParaRPr>
          </a:p>
          <a:p>
            <a:pPr lvl="1"/>
            <a:r>
              <a:rPr lang="en-US" sz="1800" dirty="0">
                <a:ea typeface="+mn-lt"/>
                <a:cs typeface="+mn-lt"/>
              </a:rPr>
              <a:t>F9 B5 B1049.5     15600</a:t>
            </a:r>
            <a:endParaRPr lang="en-US" sz="1800" dirty="0">
              <a:cs typeface="Calibri"/>
            </a:endParaRPr>
          </a:p>
          <a:p>
            <a:pPr lvl="1"/>
            <a:r>
              <a:rPr lang="en-US" sz="1800" dirty="0">
                <a:ea typeface="+mn-lt"/>
                <a:cs typeface="+mn-lt"/>
              </a:rPr>
              <a:t>F9 B5 B1049.7     15600</a:t>
            </a:r>
            <a:endParaRPr lang="en-US" sz="1800" dirty="0">
              <a:cs typeface="Calibri"/>
            </a:endParaRPr>
          </a:p>
          <a:p>
            <a:pPr lvl="1"/>
            <a:r>
              <a:rPr lang="en-US" sz="1800" dirty="0">
                <a:ea typeface="+mn-lt"/>
                <a:cs typeface="+mn-lt"/>
              </a:rPr>
              <a:t>F9 B5 B1051.3     15600</a:t>
            </a:r>
            <a:endParaRPr lang="en-US" sz="1800" dirty="0">
              <a:cs typeface="Calibri"/>
            </a:endParaRPr>
          </a:p>
          <a:p>
            <a:pPr lvl="1"/>
            <a:r>
              <a:rPr lang="en-US" sz="1800" dirty="0">
                <a:ea typeface="+mn-lt"/>
                <a:cs typeface="+mn-lt"/>
              </a:rPr>
              <a:t>F9 B5 B1051.4     15600</a:t>
            </a:r>
            <a:endParaRPr lang="en-US" sz="1800" dirty="0">
              <a:cs typeface="Calibri"/>
            </a:endParaRPr>
          </a:p>
          <a:p>
            <a:pPr lvl="1"/>
            <a:r>
              <a:rPr lang="en-US" sz="1800" dirty="0">
                <a:ea typeface="+mn-lt"/>
                <a:cs typeface="+mn-lt"/>
              </a:rPr>
              <a:t>F9 B5 B1051.6     15600</a:t>
            </a:r>
            <a:endParaRPr lang="en-US" sz="1800" dirty="0">
              <a:cs typeface="Calibri"/>
            </a:endParaRPr>
          </a:p>
          <a:p>
            <a:pPr lvl="1"/>
            <a:r>
              <a:rPr lang="en-US" sz="1800" dirty="0">
                <a:ea typeface="+mn-lt"/>
                <a:cs typeface="+mn-lt"/>
              </a:rPr>
              <a:t>F9 B5 B1056.4     15600</a:t>
            </a:r>
            <a:endParaRPr lang="en-US" sz="1800" dirty="0">
              <a:cs typeface="Calibri"/>
            </a:endParaRPr>
          </a:p>
          <a:p>
            <a:pPr lvl="1"/>
            <a:r>
              <a:rPr lang="en-US" sz="1800" dirty="0">
                <a:ea typeface="+mn-lt"/>
                <a:cs typeface="+mn-lt"/>
              </a:rPr>
              <a:t>F9 B5 B1058.3     15600</a:t>
            </a:r>
            <a:endParaRPr lang="en-US" sz="1800" dirty="0">
              <a:cs typeface="Calibri"/>
            </a:endParaRPr>
          </a:p>
          <a:p>
            <a:pPr lvl="1"/>
            <a:r>
              <a:rPr lang="en-US" sz="1800" dirty="0">
                <a:ea typeface="+mn-lt"/>
                <a:cs typeface="+mn-lt"/>
              </a:rPr>
              <a:t>F9 B5 B1060.2     15600</a:t>
            </a:r>
          </a:p>
          <a:p>
            <a:pPr lvl="1"/>
            <a:r>
              <a:rPr lang="en-US" sz="1800" dirty="0">
                <a:ea typeface="+mn-lt"/>
                <a:cs typeface="+mn-lt"/>
              </a:rPr>
              <a:t>F9 B5 B1060.3     15600</a:t>
            </a:r>
            <a:endParaRPr lang="en-US" sz="1800" dirty="0">
              <a:cs typeface="Calibri" panose="020F0502020204030204"/>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able&#10;&#10;Description automatically generated">
            <a:extLst>
              <a:ext uri="{FF2B5EF4-FFF2-40B4-BE49-F238E27FC236}">
                <a16:creationId xmlns:a16="http://schemas.microsoft.com/office/drawing/2014/main" id="{463DF5DD-F96D-37BC-9F6C-0CD6E71985FD}"/>
              </a:ext>
            </a:extLst>
          </p:cNvPr>
          <p:cNvPicPr>
            <a:picLocks noChangeAspect="1"/>
          </p:cNvPicPr>
          <p:nvPr/>
        </p:nvPicPr>
        <p:blipFill>
          <a:blip r:embed="rId3"/>
          <a:stretch>
            <a:fillRect/>
          </a:stretch>
        </p:blipFill>
        <p:spPr>
          <a:xfrm>
            <a:off x="830766" y="1488291"/>
            <a:ext cx="4731834" cy="438322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7888" y="1481796"/>
            <a:ext cx="9745589" cy="133121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Use Where, between </a:t>
            </a:r>
            <a:r>
              <a:rPr lang="en-US" sz="1800" dirty="0" err="1">
                <a:solidFill>
                  <a:schemeClr val="accent3">
                    <a:lumMod val="25000"/>
                  </a:schemeClr>
                </a:solidFill>
                <a:latin typeface="Abadi"/>
              </a:rPr>
              <a:t>asd</a:t>
            </a:r>
            <a:r>
              <a:rPr lang="en-US" sz="1800" dirty="0">
                <a:solidFill>
                  <a:schemeClr val="accent3">
                    <a:lumMod val="25000"/>
                  </a:schemeClr>
                </a:solidFill>
                <a:latin typeface="Abadi"/>
              </a:rPr>
              <a:t> condition to get the results.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Table&#10;&#10;Description automatically generated">
            <a:extLst>
              <a:ext uri="{FF2B5EF4-FFF2-40B4-BE49-F238E27FC236}">
                <a16:creationId xmlns:a16="http://schemas.microsoft.com/office/drawing/2014/main" id="{B243AAB2-7C7E-3E75-43FD-CC8784DAE84D}"/>
              </a:ext>
            </a:extLst>
          </p:cNvPr>
          <p:cNvPicPr>
            <a:picLocks noChangeAspect="1"/>
          </p:cNvPicPr>
          <p:nvPr/>
        </p:nvPicPr>
        <p:blipFill>
          <a:blip r:embed="rId3"/>
          <a:stretch>
            <a:fillRect/>
          </a:stretch>
        </p:blipFill>
        <p:spPr>
          <a:xfrm>
            <a:off x="1471961" y="3864595"/>
            <a:ext cx="8337395" cy="2576396"/>
          </a:xfrm>
          <a:prstGeom prst="rect">
            <a:avLst/>
          </a:prstGeom>
        </p:spPr>
      </p:pic>
      <p:sp>
        <p:nvSpPr>
          <p:cNvPr id="6" name="TextBox 5">
            <a:extLst>
              <a:ext uri="{FF2B5EF4-FFF2-40B4-BE49-F238E27FC236}">
                <a16:creationId xmlns:a16="http://schemas.microsoft.com/office/drawing/2014/main" id="{8B09D640-4E08-1632-AC7C-EFC6D5F7BC47}"/>
              </a:ext>
            </a:extLst>
          </p:cNvPr>
          <p:cNvSpPr txBox="1"/>
          <p:nvPr/>
        </p:nvSpPr>
        <p:spPr>
          <a:xfrm>
            <a:off x="886522" y="2921619"/>
            <a:ext cx="869980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IBM Plex Mono SemiBold"/>
              </a:rPr>
              <a:t>Landing _Outcome        </a:t>
            </a:r>
            <a:r>
              <a:rPr lang="en-US" sz="1600" b="1" dirty="0" err="1">
                <a:latin typeface="IBM Plex Mono SemiBold"/>
              </a:rPr>
              <a:t>booster_version</a:t>
            </a:r>
            <a:r>
              <a:rPr lang="en-US" sz="1600" b="1" dirty="0">
                <a:latin typeface="IBM Plex Mono SemiBold"/>
              </a:rPr>
              <a:t>   </a:t>
            </a:r>
            <a:r>
              <a:rPr lang="en-US" sz="1600" b="1" dirty="0" err="1">
                <a:latin typeface="IBM Plex Mono SemiBold"/>
              </a:rPr>
              <a:t>launch_site</a:t>
            </a:r>
            <a:r>
              <a:rPr lang="en-US" sz="1600" b="1" dirty="0">
                <a:latin typeface="IBM Plex Mono SemiBold"/>
              </a:rPr>
              <a:t>     DATE</a:t>
            </a:r>
            <a:br>
              <a:rPr lang="en-US" sz="1600" b="1" dirty="0">
                <a:latin typeface="IBM Plex Mono SemiBold"/>
              </a:rPr>
            </a:br>
            <a:r>
              <a:rPr lang="en-US" sz="1600" dirty="0">
                <a:latin typeface="IBM Plex Mono SemiBold"/>
              </a:rPr>
              <a:t>Failure (drone ship)     F9 v1.1 B1012     CCAFS LC-40     2015-01-10</a:t>
            </a:r>
            <a:br>
              <a:rPr lang="en-US" sz="1600" dirty="0">
                <a:latin typeface="IBM Plex Mono SemiBold"/>
              </a:rPr>
            </a:br>
            <a:r>
              <a:rPr lang="en-US" sz="1600" dirty="0">
                <a:latin typeface="IBM Plex Mono SemiBold"/>
              </a:rPr>
              <a:t>Failure (drone ship)     F9 v1.1 B1015     CCAFS LC-40     2015-04-14</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322272" cy="4351338"/>
          </a:xfrm>
          <a:prstGeom prst="rect">
            <a:avLst/>
          </a:prstGeom>
        </p:spPr>
        <p:txBody>
          <a:bodyPr lIns="91440" tIns="45720" rIns="91440" bIns="45720" anchor="t"/>
          <a:lstStyle/>
          <a:p>
            <a:r>
              <a:rPr lang="en-US" sz="2200" dirty="0">
                <a:ea typeface="+mn-lt"/>
                <a:cs typeface="+mn-lt"/>
              </a:rPr>
              <a:t>Select Landing </a:t>
            </a:r>
            <a:r>
              <a:rPr lang="en-US" sz="2200" dirty="0" err="1">
                <a:ea typeface="+mn-lt"/>
                <a:cs typeface="+mn-lt"/>
              </a:rPr>
              <a:t>outcomes_and</a:t>
            </a:r>
            <a:r>
              <a:rPr lang="en-US" sz="2200" dirty="0">
                <a:ea typeface="+mn-lt"/>
                <a:cs typeface="+mn-lt"/>
              </a:rPr>
              <a:t> the COUNT of </a:t>
            </a:r>
            <a:r>
              <a:rPr lang="en-US" sz="2200" dirty="0" err="1">
                <a:ea typeface="+mn-lt"/>
                <a:cs typeface="+mn-lt"/>
              </a:rPr>
              <a:t>landing_outcomes</a:t>
            </a:r>
            <a:r>
              <a:rPr lang="en-US" sz="2200" dirty="0">
                <a:ea typeface="+mn-lt"/>
                <a:cs typeface="+mn-lt"/>
              </a:rPr>
              <a:t> from the data and used the WHERE clause to filter for landing outcomes BETWEEN 2010-06-04 to 2010-03-20.</a:t>
            </a:r>
            <a:endParaRPr lang="en-US" dirty="0"/>
          </a:p>
          <a:p>
            <a:pPr>
              <a:lnSpc>
                <a:spcPct val="100000"/>
              </a:lnSpc>
              <a:spcBef>
                <a:spcPts val="1400"/>
              </a:spcBef>
            </a:pPr>
            <a:r>
              <a:rPr lang="en-US" sz="2200" dirty="0">
                <a:ea typeface="+mn-lt"/>
                <a:cs typeface="+mn-lt"/>
              </a:rPr>
              <a:t>Then applied the GROUP BY clause to group the landing outcomes and the ORDER BY clause to order the grouped landing outcome in descending order.</a:t>
            </a: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6" descr="Table&#10;&#10;Description automatically generated">
            <a:extLst>
              <a:ext uri="{FF2B5EF4-FFF2-40B4-BE49-F238E27FC236}">
                <a16:creationId xmlns:a16="http://schemas.microsoft.com/office/drawing/2014/main" id="{469F76CD-BD62-63EE-0673-6DB00B19EE48}"/>
              </a:ext>
            </a:extLst>
          </p:cNvPr>
          <p:cNvPicPr>
            <a:picLocks noChangeAspect="1"/>
          </p:cNvPicPr>
          <p:nvPr/>
        </p:nvPicPr>
        <p:blipFill>
          <a:blip r:embed="rId3"/>
          <a:stretch>
            <a:fillRect/>
          </a:stretch>
        </p:blipFill>
        <p:spPr>
          <a:xfrm>
            <a:off x="6740913" y="1618476"/>
            <a:ext cx="4592443" cy="403921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launch sites are in USA, Florida and California.</a:t>
            </a:r>
            <a:endParaRPr lang="en-US" dirty="0"/>
          </a:p>
          <a:p>
            <a:pPr>
              <a:lnSpc>
                <a:spcPct val="100000"/>
              </a:lnSpc>
              <a:spcBef>
                <a:spcPts val="1400"/>
              </a:spcBef>
            </a:pPr>
            <a:endParaRPr lang="en-US" sz="2200" dirty="0">
              <a:solidFill>
                <a:schemeClr val="accent3">
                  <a:lumMod val="25000"/>
                </a:schemeClr>
              </a:solidFill>
              <a:latin typeface="Abadi"/>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a:rPr>
              <a:t> All launch sites on a map</a:t>
            </a:r>
          </a:p>
        </p:txBody>
      </p:sp>
      <p:pic>
        <p:nvPicPr>
          <p:cNvPr id="6" name="Picture 6" descr="Map&#10;&#10;Description automatically generated">
            <a:extLst>
              <a:ext uri="{FF2B5EF4-FFF2-40B4-BE49-F238E27FC236}">
                <a16:creationId xmlns:a16="http://schemas.microsoft.com/office/drawing/2014/main" id="{6720DFF1-8238-8A0D-86DB-F1207876D5DA}"/>
              </a:ext>
            </a:extLst>
          </p:cNvPr>
          <p:cNvPicPr>
            <a:picLocks noChangeAspect="1"/>
          </p:cNvPicPr>
          <p:nvPr/>
        </p:nvPicPr>
        <p:blipFill>
          <a:blip r:embed="rId3"/>
          <a:stretch>
            <a:fillRect/>
          </a:stretch>
        </p:blipFill>
        <p:spPr>
          <a:xfrm>
            <a:off x="1481254" y="2367956"/>
            <a:ext cx="9229492" cy="407355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8942" y="1479261"/>
            <a:ext cx="9745589" cy="472066"/>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rgbClr val="00B050"/>
                </a:solidFill>
                <a:latin typeface="Abadi"/>
              </a:rPr>
              <a:t>Green Marker </a:t>
            </a:r>
            <a:r>
              <a:rPr lang="en-US" sz="2200" dirty="0">
                <a:solidFill>
                  <a:schemeClr val="accent3">
                    <a:lumMod val="25000"/>
                  </a:schemeClr>
                </a:solidFill>
                <a:latin typeface="Abadi"/>
              </a:rPr>
              <a:t>shows successful launches and </a:t>
            </a:r>
            <a:r>
              <a:rPr lang="en-US" sz="2200" dirty="0">
                <a:solidFill>
                  <a:srgbClr val="FF0000"/>
                </a:solidFill>
                <a:latin typeface="Abadi"/>
              </a:rPr>
              <a:t>Red Marker</a:t>
            </a:r>
            <a:r>
              <a:rPr lang="en-US" sz="2200" dirty="0">
                <a:solidFill>
                  <a:schemeClr val="accent3">
                    <a:lumMod val="25000"/>
                  </a:schemeClr>
                </a:solidFill>
                <a:latin typeface="Abadi"/>
              </a:rPr>
              <a:t> shows failure</a:t>
            </a:r>
            <a:endParaRPr lang="en-US" dirty="0">
              <a:solidFill>
                <a:schemeClr val="accent3">
                  <a:lumMod val="25000"/>
                </a:schemeClr>
              </a:solidFill>
              <a:cs typeface="Calibri" panose="020F0502020204030204"/>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948CB"/>
                </a:solidFill>
                <a:latin typeface="Abadi"/>
              </a:rPr>
              <a:t>Show the color-labeled launch outcomes on the map </a:t>
            </a:r>
          </a:p>
        </p:txBody>
      </p:sp>
      <p:pic>
        <p:nvPicPr>
          <p:cNvPr id="2" name="Picture 3" descr="Diagram&#10;&#10;Description automatically generated">
            <a:extLst>
              <a:ext uri="{FF2B5EF4-FFF2-40B4-BE49-F238E27FC236}">
                <a16:creationId xmlns:a16="http://schemas.microsoft.com/office/drawing/2014/main" id="{5DAF30B5-3D8C-17D9-C6E3-3FF2C8A6AE7D}"/>
              </a:ext>
            </a:extLst>
          </p:cNvPr>
          <p:cNvPicPr>
            <a:picLocks noChangeAspect="1"/>
          </p:cNvPicPr>
          <p:nvPr/>
        </p:nvPicPr>
        <p:blipFill>
          <a:blip r:embed="rId3"/>
          <a:stretch>
            <a:fillRect/>
          </a:stretch>
        </p:blipFill>
        <p:spPr>
          <a:xfrm>
            <a:off x="3503469" y="4459543"/>
            <a:ext cx="1981200" cy="2173212"/>
          </a:xfrm>
          <a:prstGeom prst="rect">
            <a:avLst/>
          </a:prstGeom>
        </p:spPr>
      </p:pic>
      <p:pic>
        <p:nvPicPr>
          <p:cNvPr id="4" name="Picture 5" descr="A picture containing text, indoor, map, several&#10;&#10;Description automatically generated">
            <a:extLst>
              <a:ext uri="{FF2B5EF4-FFF2-40B4-BE49-F238E27FC236}">
                <a16:creationId xmlns:a16="http://schemas.microsoft.com/office/drawing/2014/main" id="{B5A0D925-6CF1-C8F6-EE39-F163CB08F8D9}"/>
              </a:ext>
            </a:extLst>
          </p:cNvPr>
          <p:cNvPicPr>
            <a:picLocks noChangeAspect="1"/>
          </p:cNvPicPr>
          <p:nvPr/>
        </p:nvPicPr>
        <p:blipFill>
          <a:blip r:embed="rId4"/>
          <a:stretch>
            <a:fillRect/>
          </a:stretch>
        </p:blipFill>
        <p:spPr>
          <a:xfrm>
            <a:off x="1009651" y="2043657"/>
            <a:ext cx="1981200" cy="2173212"/>
          </a:xfrm>
          <a:prstGeom prst="rect">
            <a:avLst/>
          </a:prstGeom>
        </p:spPr>
      </p:pic>
      <p:pic>
        <p:nvPicPr>
          <p:cNvPr id="6" name="Picture 6" descr="A picture containing text, indoor&#10;&#10;Description automatically generated">
            <a:extLst>
              <a:ext uri="{FF2B5EF4-FFF2-40B4-BE49-F238E27FC236}">
                <a16:creationId xmlns:a16="http://schemas.microsoft.com/office/drawing/2014/main" id="{843D84E8-8DB4-0D43-2CAE-61025A56DD30}"/>
              </a:ext>
            </a:extLst>
          </p:cNvPr>
          <p:cNvPicPr>
            <a:picLocks noChangeAspect="1"/>
          </p:cNvPicPr>
          <p:nvPr/>
        </p:nvPicPr>
        <p:blipFill>
          <a:blip r:embed="rId5"/>
          <a:stretch>
            <a:fillRect/>
          </a:stretch>
        </p:blipFill>
        <p:spPr>
          <a:xfrm>
            <a:off x="1012537" y="4459543"/>
            <a:ext cx="1981200" cy="2173212"/>
          </a:xfrm>
          <a:prstGeom prst="rect">
            <a:avLst/>
          </a:prstGeom>
        </p:spPr>
      </p:pic>
      <p:pic>
        <p:nvPicPr>
          <p:cNvPr id="7" name="Picture 8">
            <a:extLst>
              <a:ext uri="{FF2B5EF4-FFF2-40B4-BE49-F238E27FC236}">
                <a16:creationId xmlns:a16="http://schemas.microsoft.com/office/drawing/2014/main" id="{F0CD2950-A196-9524-7D89-A82E72BF40A6}"/>
              </a:ext>
            </a:extLst>
          </p:cNvPr>
          <p:cNvPicPr>
            <a:picLocks noChangeAspect="1"/>
          </p:cNvPicPr>
          <p:nvPr/>
        </p:nvPicPr>
        <p:blipFill>
          <a:blip r:embed="rId6"/>
          <a:stretch>
            <a:fillRect/>
          </a:stretch>
        </p:blipFill>
        <p:spPr>
          <a:xfrm>
            <a:off x="3500583" y="2043657"/>
            <a:ext cx="1981200" cy="2173212"/>
          </a:xfrm>
          <a:prstGeom prst="rect">
            <a:avLst/>
          </a:prstGeom>
        </p:spPr>
      </p:pic>
      <p:pic>
        <p:nvPicPr>
          <p:cNvPr id="9" name="Picture 9" descr="Diagram, schematic&#10;&#10;Description automatically generated">
            <a:extLst>
              <a:ext uri="{FF2B5EF4-FFF2-40B4-BE49-F238E27FC236}">
                <a16:creationId xmlns:a16="http://schemas.microsoft.com/office/drawing/2014/main" id="{24F034BF-79EC-2C81-ED6B-3B056DCDF465}"/>
              </a:ext>
            </a:extLst>
          </p:cNvPr>
          <p:cNvPicPr>
            <a:picLocks noChangeAspect="1"/>
          </p:cNvPicPr>
          <p:nvPr/>
        </p:nvPicPr>
        <p:blipFill>
          <a:blip r:embed="rId7"/>
          <a:stretch>
            <a:fillRect/>
          </a:stretch>
        </p:blipFill>
        <p:spPr>
          <a:xfrm>
            <a:off x="8458199" y="3515701"/>
            <a:ext cx="1981200" cy="2173212"/>
          </a:xfrm>
          <a:prstGeom prst="rect">
            <a:avLst/>
          </a:prstGeom>
        </p:spPr>
      </p:pic>
      <p:sp>
        <p:nvSpPr>
          <p:cNvPr id="12" name="TextBox 11">
            <a:extLst>
              <a:ext uri="{FF2B5EF4-FFF2-40B4-BE49-F238E27FC236}">
                <a16:creationId xmlns:a16="http://schemas.microsoft.com/office/drawing/2014/main" id="{3D094E19-F87A-091F-F98C-461260999227}"/>
              </a:ext>
            </a:extLst>
          </p:cNvPr>
          <p:cNvSpPr txBox="1"/>
          <p:nvPr/>
        </p:nvSpPr>
        <p:spPr>
          <a:xfrm rot="5400000">
            <a:off x="5784272" y="4364181"/>
            <a:ext cx="21301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Florida Launch Sites</a:t>
            </a:r>
            <a:endParaRPr lang="en-US" dirty="0"/>
          </a:p>
        </p:txBody>
      </p:sp>
      <p:sp>
        <p:nvSpPr>
          <p:cNvPr id="13" name="TextBox 12">
            <a:extLst>
              <a:ext uri="{FF2B5EF4-FFF2-40B4-BE49-F238E27FC236}">
                <a16:creationId xmlns:a16="http://schemas.microsoft.com/office/drawing/2014/main" id="{944E5CE6-EB95-7CD5-C204-0F1CCF1B6C5E}"/>
              </a:ext>
            </a:extLst>
          </p:cNvPr>
          <p:cNvSpPr txBox="1"/>
          <p:nvPr/>
        </p:nvSpPr>
        <p:spPr>
          <a:xfrm>
            <a:off x="8557779" y="2130135"/>
            <a:ext cx="17751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California Launch Sites</a:t>
            </a:r>
            <a:endParaRPr lang="en-US" dirty="0"/>
          </a:p>
        </p:txBody>
      </p:sp>
      <p:sp>
        <p:nvSpPr>
          <p:cNvPr id="14" name="Arrow: Down 13">
            <a:extLst>
              <a:ext uri="{FF2B5EF4-FFF2-40B4-BE49-F238E27FC236}">
                <a16:creationId xmlns:a16="http://schemas.microsoft.com/office/drawing/2014/main" id="{9C69E2CD-28DD-7092-6CDA-F81D081732BE}"/>
              </a:ext>
            </a:extLst>
          </p:cNvPr>
          <p:cNvSpPr/>
          <p:nvPr/>
        </p:nvSpPr>
        <p:spPr>
          <a:xfrm>
            <a:off x="9202881" y="2866192"/>
            <a:ext cx="484909" cy="58015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Left 14">
            <a:extLst>
              <a:ext uri="{FF2B5EF4-FFF2-40B4-BE49-F238E27FC236}">
                <a16:creationId xmlns:a16="http://schemas.microsoft.com/office/drawing/2014/main" id="{8D1E7461-070E-7A5A-B83B-C4BD93401D00}"/>
              </a:ext>
            </a:extLst>
          </p:cNvPr>
          <p:cNvSpPr/>
          <p:nvPr/>
        </p:nvSpPr>
        <p:spPr>
          <a:xfrm>
            <a:off x="5606795" y="4026615"/>
            <a:ext cx="978477" cy="4849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7135" y="1500188"/>
            <a:ext cx="5025952" cy="2190750"/>
          </a:xfrm>
          <a:prstGeom prst="rect">
            <a:avLst/>
          </a:prstGeom>
        </p:spPr>
        <p:txBody>
          <a:bodyPr lIns="91440" tIns="45720" rIns="91440" bIns="45720" anchor="t">
            <a:normAutofit/>
          </a:bodyPr>
          <a:lstStyle/>
          <a:p>
            <a:pPr marL="342900" indent="-342900">
              <a:lnSpc>
                <a:spcPct val="100000"/>
              </a:lnSpc>
              <a:spcBef>
                <a:spcPts val="1400"/>
              </a:spcBef>
            </a:pPr>
            <a:r>
              <a:rPr lang="en-US" sz="1600" dirty="0">
                <a:solidFill>
                  <a:schemeClr val="accent3">
                    <a:lumMod val="25000"/>
                  </a:schemeClr>
                </a:solidFill>
                <a:latin typeface="IBM Plex Mono SemiBold"/>
              </a:rPr>
              <a:t>Distance to Orlando Melborn Internation Airport: 51.43 KM</a:t>
            </a:r>
          </a:p>
          <a:p>
            <a:pPr marL="342900" indent="-342900">
              <a:lnSpc>
                <a:spcPct val="100000"/>
              </a:lnSpc>
              <a:spcBef>
                <a:spcPts val="1400"/>
              </a:spcBef>
            </a:pPr>
            <a:r>
              <a:rPr lang="en-US" sz="1600" dirty="0">
                <a:solidFill>
                  <a:schemeClr val="accent3">
                    <a:lumMod val="25000"/>
                  </a:schemeClr>
                </a:solidFill>
                <a:latin typeface="IBM Plex Mono SemiBold"/>
              </a:rPr>
              <a:t>Distance to Nisara Railroad: 1.28 KM</a:t>
            </a:r>
          </a:p>
          <a:p>
            <a:pPr marL="342900" indent="-342900">
              <a:lnSpc>
                <a:spcPct val="100000"/>
              </a:lnSpc>
              <a:spcBef>
                <a:spcPts val="1400"/>
              </a:spcBef>
            </a:pPr>
            <a:r>
              <a:rPr lang="en-US" sz="1600" dirty="0">
                <a:solidFill>
                  <a:schemeClr val="accent3">
                    <a:lumMod val="25000"/>
                  </a:schemeClr>
                </a:solidFill>
                <a:latin typeface="IBM Plex Mono SemiBold"/>
              </a:rPr>
              <a:t>Distance to Samuel C Philips </a:t>
            </a:r>
            <a:r>
              <a:rPr lang="en-US" sz="1600" dirty="0" err="1">
                <a:solidFill>
                  <a:schemeClr val="accent3">
                    <a:lumMod val="25000"/>
                  </a:schemeClr>
                </a:solidFill>
                <a:latin typeface="IBM Plex Mono SemiBold"/>
              </a:rPr>
              <a:t>PKwy</a:t>
            </a:r>
            <a:r>
              <a:rPr lang="en-US" sz="1600" dirty="0">
                <a:solidFill>
                  <a:schemeClr val="accent3">
                    <a:lumMod val="25000"/>
                  </a:schemeClr>
                </a:solidFill>
                <a:latin typeface="IBM Plex Mono SemiBold"/>
              </a:rPr>
              <a:t>: 0.58 KM</a:t>
            </a:r>
          </a:p>
          <a:p>
            <a:pPr marL="342900" indent="-342900">
              <a:lnSpc>
                <a:spcPct val="100000"/>
              </a:lnSpc>
              <a:spcBef>
                <a:spcPts val="1400"/>
              </a:spcBef>
            </a:pPr>
            <a:r>
              <a:rPr lang="en-US" sz="1600" dirty="0">
                <a:solidFill>
                  <a:schemeClr val="accent3">
                    <a:lumMod val="25000"/>
                  </a:schemeClr>
                </a:solidFill>
                <a:latin typeface="IBM Plex Mono SemiBold"/>
              </a:rPr>
              <a:t>Distance to coastline: 0.86 KM</a:t>
            </a:r>
          </a:p>
          <a:p>
            <a:pPr marL="342900" indent="-342900">
              <a:lnSpc>
                <a:spcPct val="100000"/>
              </a:lnSpc>
              <a:spcBef>
                <a:spcPts val="1400"/>
              </a:spcBef>
            </a:pPr>
            <a:endParaRPr lang="en-US" sz="1600" dirty="0">
              <a:solidFill>
                <a:schemeClr val="accent3">
                  <a:lumMod val="25000"/>
                </a:schemeClr>
              </a:solidFill>
              <a:latin typeface="IBM Plex Mono SemiBold"/>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a:rPr>
              <a:t>Launch Site distance to landmarks</a:t>
            </a:r>
          </a:p>
        </p:txBody>
      </p:sp>
      <p:pic>
        <p:nvPicPr>
          <p:cNvPr id="2" name="Picture 3" descr="Diagram&#10;&#10;Description automatically generated">
            <a:extLst>
              <a:ext uri="{FF2B5EF4-FFF2-40B4-BE49-F238E27FC236}">
                <a16:creationId xmlns:a16="http://schemas.microsoft.com/office/drawing/2014/main" id="{5AAF9AAB-89CF-5FBB-719E-8B9CF98E0B24}"/>
              </a:ext>
            </a:extLst>
          </p:cNvPr>
          <p:cNvPicPr>
            <a:picLocks noChangeAspect="1"/>
          </p:cNvPicPr>
          <p:nvPr/>
        </p:nvPicPr>
        <p:blipFill>
          <a:blip r:embed="rId3"/>
          <a:stretch>
            <a:fillRect/>
          </a:stretch>
        </p:blipFill>
        <p:spPr>
          <a:xfrm>
            <a:off x="5794453" y="1469096"/>
            <a:ext cx="5580488" cy="4448562"/>
          </a:xfrm>
          <a:prstGeom prst="rect">
            <a:avLst/>
          </a:prstGeom>
        </p:spPr>
      </p:pic>
      <p:pic>
        <p:nvPicPr>
          <p:cNvPr id="4" name="Picture 5" descr="Map&#10;&#10;Description automatically generated">
            <a:extLst>
              <a:ext uri="{FF2B5EF4-FFF2-40B4-BE49-F238E27FC236}">
                <a16:creationId xmlns:a16="http://schemas.microsoft.com/office/drawing/2014/main" id="{A7089E9D-61D0-AB2D-6FAF-842E1343890E}"/>
              </a:ext>
            </a:extLst>
          </p:cNvPr>
          <p:cNvPicPr>
            <a:picLocks noChangeAspect="1"/>
          </p:cNvPicPr>
          <p:nvPr/>
        </p:nvPicPr>
        <p:blipFill>
          <a:blip r:embed="rId4"/>
          <a:stretch>
            <a:fillRect/>
          </a:stretch>
        </p:blipFill>
        <p:spPr>
          <a:xfrm>
            <a:off x="923925" y="3983449"/>
            <a:ext cx="4724400" cy="192957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46885" y="1825625"/>
            <a:ext cx="539266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see the KSC LC-39A has the most successful launches in all sites </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Second place is for CCAFS LC-40</a:t>
            </a:r>
          </a:p>
          <a:p>
            <a:pPr>
              <a:lnSpc>
                <a:spcPct val="100000"/>
              </a:lnSpc>
              <a:spcBef>
                <a:spcPts val="1400"/>
              </a:spcBef>
            </a:pPr>
            <a:r>
              <a:rPr lang="en-US" sz="2200" dirty="0">
                <a:solidFill>
                  <a:schemeClr val="accent3">
                    <a:lumMod val="25000"/>
                  </a:schemeClr>
                </a:solidFill>
                <a:latin typeface="Abadi"/>
                <a:cs typeface="Calibri" panose="020F0502020204030204"/>
              </a:rPr>
              <a:t>Third is VAFB SLC-4E</a:t>
            </a:r>
          </a:p>
          <a:p>
            <a:pPr>
              <a:lnSpc>
                <a:spcPct val="100000"/>
              </a:lnSpc>
              <a:spcBef>
                <a:spcPts val="1400"/>
              </a:spcBef>
            </a:pPr>
            <a:r>
              <a:rPr lang="en-US" sz="2200" dirty="0">
                <a:solidFill>
                  <a:schemeClr val="accent3">
                    <a:lumMod val="25000"/>
                  </a:schemeClr>
                </a:solidFill>
                <a:latin typeface="Abadi"/>
                <a:cs typeface="Calibri" panose="020F0502020204030204"/>
              </a:rPr>
              <a:t>Forth is CCAFS SLC-40</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to shoe all sites launch success</a:t>
            </a:r>
            <a:endParaRPr lang="en-US" dirty="0"/>
          </a:p>
        </p:txBody>
      </p:sp>
      <p:pic>
        <p:nvPicPr>
          <p:cNvPr id="4" name="Picture 5" descr="Chart, pie chart&#10;&#10;Description automatically generated">
            <a:extLst>
              <a:ext uri="{FF2B5EF4-FFF2-40B4-BE49-F238E27FC236}">
                <a16:creationId xmlns:a16="http://schemas.microsoft.com/office/drawing/2014/main" id="{1FA974AD-FA57-8A5F-F451-FD9738BA6E16}"/>
              </a:ext>
            </a:extLst>
          </p:cNvPr>
          <p:cNvPicPr>
            <a:picLocks noChangeAspect="1"/>
          </p:cNvPicPr>
          <p:nvPr/>
        </p:nvPicPr>
        <p:blipFill>
          <a:blip r:embed="rId3"/>
          <a:stretch>
            <a:fillRect/>
          </a:stretch>
        </p:blipFill>
        <p:spPr>
          <a:xfrm>
            <a:off x="819150" y="1528588"/>
            <a:ext cx="4895850" cy="519147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811" y="1629517"/>
            <a:ext cx="10535907" cy="460005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p>
          <a:p>
            <a:pPr marL="457200" lvl="1" indent="0" algn="just">
              <a:lnSpc>
                <a:spcPct val="150000"/>
              </a:lnSpc>
              <a:spcBef>
                <a:spcPts val="1400"/>
              </a:spcBef>
              <a:buNone/>
            </a:pPr>
            <a:r>
              <a:rPr lang="en-US" sz="1800" dirty="0">
                <a:solidFill>
                  <a:schemeClr val="tx1">
                    <a:lumMod val="85000"/>
                    <a:lumOff val="15000"/>
                  </a:schemeClr>
                </a:solidFill>
                <a:latin typeface="Calibri"/>
                <a:cs typeface="Calibri"/>
              </a:rPr>
              <a:t>SpaceX announces the launch of the Falcon 9 rocket on its website at 62 million dollars. Other providers charge more than $165 million per launch. The major part of SpaceX's savings is because Space X can reuse the first stage. So, if we can determine if the first stage landed correctly, we can calculate the cost of the launch. We can use this information in the rival company against SpaceX to launch rockets. The goal of this project is to create a machine learning pipeline to predict the success of the first stage.</a:t>
            </a:r>
            <a:endParaRPr lang="en-US" sz="1800">
              <a:solidFill>
                <a:schemeClr val="tx1">
                  <a:lumMod val="85000"/>
                  <a:lumOff val="15000"/>
                </a:schemeClr>
              </a:solidFill>
              <a:latin typeface="Calibri"/>
              <a:cs typeface="Calibri"/>
            </a:endParaRPr>
          </a:p>
          <a:p>
            <a:pPr>
              <a:spcBef>
                <a:spcPts val="1400"/>
              </a:spcBef>
            </a:pPr>
            <a:r>
              <a:rPr lang="en-US" sz="2200" dirty="0">
                <a:solidFill>
                  <a:schemeClr val="accent3">
                    <a:lumMod val="25000"/>
                  </a:schemeClr>
                </a:solidFill>
                <a:latin typeface="Abadi"/>
              </a:rPr>
              <a:t>Problems you want to find answers</a:t>
            </a:r>
          </a:p>
          <a:p>
            <a:pPr lvl="1">
              <a:lnSpc>
                <a:spcPct val="150000"/>
              </a:lnSpc>
            </a:pPr>
            <a:r>
              <a:rPr lang="en-US" sz="1800" dirty="0">
                <a:solidFill>
                  <a:schemeClr val="tx1">
                    <a:lumMod val="85000"/>
                    <a:lumOff val="15000"/>
                  </a:schemeClr>
                </a:solidFill>
                <a:latin typeface="Calibri"/>
                <a:cs typeface="Calibri"/>
              </a:rPr>
              <a:t>What factors determine if the rocket will land successfully?</a:t>
            </a:r>
            <a:endParaRPr lang="en-US" sz="1800">
              <a:solidFill>
                <a:schemeClr val="tx1">
                  <a:lumMod val="85000"/>
                  <a:lumOff val="15000"/>
                </a:schemeClr>
              </a:solidFill>
              <a:latin typeface="Calibri"/>
              <a:cs typeface="Calibri"/>
            </a:endParaRPr>
          </a:p>
          <a:p>
            <a:pPr lvl="1">
              <a:lnSpc>
                <a:spcPct val="150000"/>
              </a:lnSpc>
            </a:pPr>
            <a:r>
              <a:rPr lang="en-US" sz="1800" dirty="0">
                <a:solidFill>
                  <a:schemeClr val="tx1">
                    <a:lumMod val="85000"/>
                    <a:lumOff val="15000"/>
                  </a:schemeClr>
                </a:solidFill>
                <a:latin typeface="Calibri"/>
                <a:cs typeface="Calibri"/>
              </a:rPr>
              <a:t>The interaction amongst various features that determine the success rate of a successful landing.</a:t>
            </a:r>
            <a:endParaRPr lang="en-US" sz="1800">
              <a:solidFill>
                <a:schemeClr val="tx1">
                  <a:lumMod val="85000"/>
                  <a:lumOff val="15000"/>
                </a:schemeClr>
              </a:solidFill>
              <a:latin typeface="Calibri"/>
              <a:cs typeface="Calibri"/>
            </a:endParaRPr>
          </a:p>
          <a:p>
            <a:pPr lvl="1">
              <a:lnSpc>
                <a:spcPct val="150000"/>
              </a:lnSpc>
            </a:pPr>
            <a:r>
              <a:rPr lang="en-US" sz="1800" dirty="0">
                <a:solidFill>
                  <a:schemeClr val="tx1">
                    <a:lumMod val="85000"/>
                    <a:lumOff val="15000"/>
                  </a:schemeClr>
                </a:solidFill>
                <a:latin typeface="Calibri"/>
                <a:cs typeface="Calibri"/>
              </a:rPr>
              <a:t>What operating conditions needs to be in place to ensure a successful landing program.</a:t>
            </a:r>
            <a:endParaRPr lang="en-US" sz="1800">
              <a:solidFill>
                <a:schemeClr val="tx1">
                  <a:lumMod val="85000"/>
                  <a:lumOff val="15000"/>
                </a:schemeClr>
              </a:solidFill>
              <a:latin typeface="Calibri"/>
              <a:cs typeface="Calibr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2650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76.9% success ratio</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pie chart success vs failure </a:t>
            </a:r>
          </a:p>
        </p:txBody>
      </p:sp>
      <p:pic>
        <p:nvPicPr>
          <p:cNvPr id="2" name="Picture 3" descr="Chart, pie chart&#10;&#10;Description automatically generated">
            <a:extLst>
              <a:ext uri="{FF2B5EF4-FFF2-40B4-BE49-F238E27FC236}">
                <a16:creationId xmlns:a16="http://schemas.microsoft.com/office/drawing/2014/main" id="{405D7470-C10E-60DD-611B-4C4700FEB0BA}"/>
              </a:ext>
            </a:extLst>
          </p:cNvPr>
          <p:cNvPicPr>
            <a:picLocks noChangeAspect="1"/>
          </p:cNvPicPr>
          <p:nvPr/>
        </p:nvPicPr>
        <p:blipFill>
          <a:blip r:embed="rId3"/>
          <a:stretch>
            <a:fillRect/>
          </a:stretch>
        </p:blipFill>
        <p:spPr>
          <a:xfrm>
            <a:off x="5686425" y="1382451"/>
            <a:ext cx="5705475" cy="463602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1911" y="1406525"/>
            <a:ext cx="10414662" cy="1227138"/>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Scatter plot of payload vs launch outcome for all sites with different payload in range slider.</a:t>
            </a:r>
            <a:endParaRPr lang="en-US" dirty="0">
              <a:solidFill>
                <a:schemeClr val="accent3">
                  <a:lumMod val="25000"/>
                </a:schemeClr>
              </a:solidFill>
              <a:latin typeface="Calibri" panose="020F0502020204030204"/>
              <a:cs typeface="Calibri" panose="020F0502020204030204"/>
            </a:endParaRPr>
          </a:p>
          <a:p>
            <a:pPr>
              <a:lnSpc>
                <a:spcPct val="100000"/>
              </a:lnSpc>
              <a:spcBef>
                <a:spcPts val="1400"/>
              </a:spcBef>
            </a:pPr>
            <a:r>
              <a:rPr lang="en-US" sz="2200" dirty="0">
                <a:solidFill>
                  <a:schemeClr val="accent3">
                    <a:lumMod val="25000"/>
                  </a:schemeClr>
                </a:solidFill>
                <a:latin typeface="Abadi"/>
              </a:rPr>
              <a:t>We see the success rate for low weighted payloads is higher than the heavy weighted payloads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Abadi"/>
              </a:rPr>
              <a:t>Scatter plot of Payload vs Launch Outcome for all sites</a:t>
            </a:r>
            <a:endParaRPr lang="en-US">
              <a:solidFill>
                <a:srgbClr val="0B49CB"/>
              </a:solidFill>
              <a:latin typeface="Abadi"/>
            </a:endParaRPr>
          </a:p>
        </p:txBody>
      </p:sp>
      <p:pic>
        <p:nvPicPr>
          <p:cNvPr id="2" name="Picture 3">
            <a:extLst>
              <a:ext uri="{FF2B5EF4-FFF2-40B4-BE49-F238E27FC236}">
                <a16:creationId xmlns:a16="http://schemas.microsoft.com/office/drawing/2014/main" id="{51D04EEC-6441-9906-F22C-298168E42735}"/>
              </a:ext>
            </a:extLst>
          </p:cNvPr>
          <p:cNvPicPr>
            <a:picLocks noChangeAspect="1"/>
          </p:cNvPicPr>
          <p:nvPr/>
        </p:nvPicPr>
        <p:blipFill>
          <a:blip r:embed="rId3"/>
          <a:stretch>
            <a:fillRect/>
          </a:stretch>
        </p:blipFill>
        <p:spPr>
          <a:xfrm>
            <a:off x="857250" y="2995777"/>
            <a:ext cx="5200650" cy="3114347"/>
          </a:xfrm>
          <a:prstGeom prst="rect">
            <a:avLst/>
          </a:prstGeom>
        </p:spPr>
      </p:pic>
      <p:pic>
        <p:nvPicPr>
          <p:cNvPr id="4" name="Picture 5">
            <a:extLst>
              <a:ext uri="{FF2B5EF4-FFF2-40B4-BE49-F238E27FC236}">
                <a16:creationId xmlns:a16="http://schemas.microsoft.com/office/drawing/2014/main" id="{EE784FAE-04A7-7C05-7B0E-5A2A8F2B75F7}"/>
              </a:ext>
            </a:extLst>
          </p:cNvPr>
          <p:cNvPicPr>
            <a:picLocks noChangeAspect="1"/>
          </p:cNvPicPr>
          <p:nvPr/>
        </p:nvPicPr>
        <p:blipFill>
          <a:blip r:embed="rId4"/>
          <a:stretch>
            <a:fillRect/>
          </a:stretch>
        </p:blipFill>
        <p:spPr>
          <a:xfrm>
            <a:off x="6153150" y="2957677"/>
            <a:ext cx="5200650" cy="3114347"/>
          </a:xfrm>
          <a:prstGeom prst="rect">
            <a:avLst/>
          </a:prstGeom>
        </p:spPr>
      </p:pic>
      <p:sp>
        <p:nvSpPr>
          <p:cNvPr id="6" name="TextBox 5">
            <a:extLst>
              <a:ext uri="{FF2B5EF4-FFF2-40B4-BE49-F238E27FC236}">
                <a16:creationId xmlns:a16="http://schemas.microsoft.com/office/drawing/2014/main" id="{433E84AF-B0BB-CE9A-9123-87D1AC4D21E3}"/>
              </a:ext>
            </a:extLst>
          </p:cNvPr>
          <p:cNvSpPr txBox="1"/>
          <p:nvPr/>
        </p:nvSpPr>
        <p:spPr>
          <a:xfrm>
            <a:off x="1847849" y="2838450"/>
            <a:ext cx="39433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948CB"/>
                </a:solidFill>
                <a:latin typeface="IBM Plex Mono SemiBold"/>
                <a:cs typeface="Calibri"/>
              </a:rPr>
              <a:t>Low weighted payloads: 0 – 5000 kg</a:t>
            </a:r>
            <a:endParaRPr lang="en-US" sz="1400">
              <a:solidFill>
                <a:srgbClr val="0948CB"/>
              </a:solidFill>
              <a:latin typeface="IBM Plex Mono SemiBold"/>
            </a:endParaRPr>
          </a:p>
        </p:txBody>
      </p:sp>
      <p:sp>
        <p:nvSpPr>
          <p:cNvPr id="7" name="TextBox 6">
            <a:extLst>
              <a:ext uri="{FF2B5EF4-FFF2-40B4-BE49-F238E27FC236}">
                <a16:creationId xmlns:a16="http://schemas.microsoft.com/office/drawing/2014/main" id="{0433D003-9D80-BCE9-5350-BE0E366FB6E1}"/>
              </a:ext>
            </a:extLst>
          </p:cNvPr>
          <p:cNvSpPr txBox="1"/>
          <p:nvPr/>
        </p:nvSpPr>
        <p:spPr>
          <a:xfrm>
            <a:off x="6953249" y="2809874"/>
            <a:ext cx="43815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0948CB"/>
                </a:solidFill>
                <a:latin typeface="IBM Plex Mono SemiBold"/>
                <a:cs typeface="Calibri"/>
              </a:rPr>
              <a:t>High weighted payloads: 5000 – 10000 kg</a:t>
            </a:r>
            <a:endParaRPr lang="en-US" sz="1400">
              <a:solidFill>
                <a:srgbClr val="0948CB"/>
              </a:solidFill>
              <a:latin typeface="IBM Plex Mono SemiBold"/>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27160" y="1462989"/>
            <a:ext cx="5325989" cy="24399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has the best accuracy with 0.88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80CEA629-41A6-5E88-366A-CFA90F518798}"/>
              </a:ext>
            </a:extLst>
          </p:cNvPr>
          <p:cNvPicPr>
            <a:picLocks noChangeAspect="1"/>
          </p:cNvPicPr>
          <p:nvPr/>
        </p:nvPicPr>
        <p:blipFill>
          <a:blip r:embed="rId3"/>
          <a:stretch>
            <a:fillRect/>
          </a:stretch>
        </p:blipFill>
        <p:spPr>
          <a:xfrm>
            <a:off x="7648575" y="1412588"/>
            <a:ext cx="3771900" cy="2480250"/>
          </a:xfrm>
          <a:prstGeom prst="rect">
            <a:avLst/>
          </a:prstGeom>
        </p:spPr>
      </p:pic>
      <p:pic>
        <p:nvPicPr>
          <p:cNvPr id="3" name="Picture 5" descr="Graphical user interface, text, application, email&#10;&#10;Description automatically generated">
            <a:extLst>
              <a:ext uri="{FF2B5EF4-FFF2-40B4-BE49-F238E27FC236}">
                <a16:creationId xmlns:a16="http://schemas.microsoft.com/office/drawing/2014/main" id="{0C360236-CA1D-8E7D-8406-1E10ADCBB9EC}"/>
              </a:ext>
            </a:extLst>
          </p:cNvPr>
          <p:cNvPicPr>
            <a:picLocks noChangeAspect="1"/>
          </p:cNvPicPr>
          <p:nvPr/>
        </p:nvPicPr>
        <p:blipFill>
          <a:blip r:embed="rId4"/>
          <a:stretch>
            <a:fillRect/>
          </a:stretch>
        </p:blipFill>
        <p:spPr>
          <a:xfrm>
            <a:off x="962025" y="3961707"/>
            <a:ext cx="9972675" cy="263028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89761" y="1714500"/>
            <a:ext cx="4934535" cy="4154488"/>
          </a:xfrm>
          <a:prstGeom prst="rect">
            <a:avLst/>
          </a:prstGeom>
        </p:spPr>
        <p:txBody>
          <a:bodyPr lIns="91440" tIns="45720" rIns="91440" bIns="45720" anchor="t">
            <a:normAutofit/>
          </a:bodyPr>
          <a:lstStyle/>
          <a:p>
            <a:r>
              <a:rPr lang="en-US" sz="2200" dirty="0">
                <a:ea typeface="+mn-lt"/>
                <a:cs typeface="+mn-lt"/>
              </a:rPr>
              <a:t>The confusion matrix for the decision tree classifier shows that the classifier can distinguish between the different classes.</a:t>
            </a:r>
            <a:endParaRPr lang="en-US"/>
          </a:p>
          <a:p>
            <a:pPr>
              <a:lnSpc>
                <a:spcPct val="100000"/>
              </a:lnSpc>
              <a:spcBef>
                <a:spcPts val="1400"/>
              </a:spcBef>
            </a:pPr>
            <a:r>
              <a:rPr lang="en-US" sz="2200" dirty="0">
                <a:ea typeface="+mn-lt"/>
                <a:cs typeface="+mn-lt"/>
              </a:rPr>
              <a:t>The major problem is the false positives .i.e., unsuccessful landing marked as successful landing by the classifier.</a:t>
            </a:r>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Chart&#10;&#10;Description automatically generated">
            <a:extLst>
              <a:ext uri="{FF2B5EF4-FFF2-40B4-BE49-F238E27FC236}">
                <a16:creationId xmlns:a16="http://schemas.microsoft.com/office/drawing/2014/main" id="{69D38D9D-BD44-3042-AB05-F5FD15D0F5F7}"/>
              </a:ext>
            </a:extLst>
          </p:cNvPr>
          <p:cNvPicPr>
            <a:picLocks noChangeAspect="1"/>
          </p:cNvPicPr>
          <p:nvPr/>
        </p:nvPicPr>
        <p:blipFill>
          <a:blip r:embed="rId3"/>
          <a:stretch>
            <a:fillRect/>
          </a:stretch>
        </p:blipFill>
        <p:spPr>
          <a:xfrm>
            <a:off x="771525" y="1650954"/>
            <a:ext cx="5467350" cy="443239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33038" cy="4351338"/>
          </a:xfrm>
          <a:prstGeom prst="rect">
            <a:avLst/>
          </a:prstGeom>
        </p:spPr>
        <p:txBody>
          <a:bodyPr lIns="91440" tIns="45720" rIns="91440" bIns="45720" anchor="t">
            <a:normAutofit/>
          </a:bodyPr>
          <a:lstStyle/>
          <a:p>
            <a:r>
              <a:rPr lang="en-US" sz="2200" dirty="0">
                <a:ea typeface="+mn-lt"/>
                <a:cs typeface="+mn-lt"/>
              </a:rPr>
              <a:t>Larger flight amount at launch site has the greater success rate</a:t>
            </a:r>
            <a:endParaRPr lang="en-US" dirty="0"/>
          </a:p>
          <a:p>
            <a:r>
              <a:rPr lang="en-US" sz="2200" dirty="0">
                <a:ea typeface="+mn-lt"/>
                <a:cs typeface="+mn-lt"/>
              </a:rPr>
              <a:t>from 2013 </a:t>
            </a:r>
            <a:r>
              <a:rPr lang="en-US" sz="2200" dirty="0" err="1">
                <a:ea typeface="+mn-lt"/>
                <a:cs typeface="+mn-lt"/>
              </a:rPr>
              <a:t>succes</a:t>
            </a:r>
            <a:r>
              <a:rPr lang="en-US" sz="2200" dirty="0">
                <a:ea typeface="+mn-lt"/>
                <a:cs typeface="+mn-lt"/>
              </a:rPr>
              <a:t> rates increase yearly in Space-X</a:t>
            </a:r>
            <a:endParaRPr lang="en-US" dirty="0"/>
          </a:p>
          <a:p>
            <a:r>
              <a:rPr lang="en-US" sz="2200" dirty="0">
                <a:ea typeface="+mn-lt"/>
                <a:cs typeface="+mn-lt"/>
              </a:rPr>
              <a:t>ES-L1, GEO, HEO, SSO, VLEO orbits has the most </a:t>
            </a:r>
            <a:r>
              <a:rPr lang="en-US" sz="2200" dirty="0" err="1">
                <a:ea typeface="+mn-lt"/>
                <a:cs typeface="+mn-lt"/>
              </a:rPr>
              <a:t>succes</a:t>
            </a:r>
            <a:r>
              <a:rPr lang="en-US" sz="2200" dirty="0">
                <a:ea typeface="+mn-lt"/>
                <a:cs typeface="+mn-lt"/>
              </a:rPr>
              <a:t> rates</a:t>
            </a:r>
            <a:endParaRPr lang="en-US" dirty="0"/>
          </a:p>
          <a:p>
            <a:r>
              <a:rPr lang="en-US" sz="2200" dirty="0">
                <a:ea typeface="+mn-lt"/>
                <a:cs typeface="+mn-lt"/>
              </a:rPr>
              <a:t>KSC LC-39A had the most successful launches in all sites</a:t>
            </a:r>
            <a:endParaRPr lang="en-US" dirty="0"/>
          </a:p>
          <a:p>
            <a:pPr>
              <a:lnSpc>
                <a:spcPct val="100000"/>
              </a:lnSpc>
              <a:spcBef>
                <a:spcPts val="1400"/>
              </a:spcBef>
            </a:pPr>
            <a:r>
              <a:rPr lang="en-US" sz="2200" dirty="0">
                <a:ea typeface="+mn-lt"/>
                <a:cs typeface="+mn-lt"/>
              </a:rPr>
              <a:t>The Decision tree classifier is the best machine learning algorithm for this task.</a:t>
            </a:r>
            <a:endParaRPr lang="en-US" dirty="0"/>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codes are available in </a:t>
            </a: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a:t>
            </a:r>
            <a:endParaRPr lang="en-US" sz="2200">
              <a:solidFill>
                <a:schemeClr val="accent3">
                  <a:lumMod val="25000"/>
                </a:schemeClr>
              </a:solidFill>
              <a:latin typeface="Abadi"/>
            </a:endParaRPr>
          </a:p>
          <a:p>
            <a:pPr lvl="1">
              <a:lnSpc>
                <a:spcPct val="100000"/>
              </a:lnSpc>
              <a:spcBef>
                <a:spcPts val="1400"/>
              </a:spcBef>
            </a:pPr>
            <a:r>
              <a:rPr lang="en-US" sz="1800" dirty="0">
                <a:ea typeface="+mn-lt"/>
                <a:cs typeface="+mn-lt"/>
                <a:hlinkClick r:id="rId4"/>
              </a:rPr>
              <a:t>https://github.com/miraftab/IBM_Applied_Data_Science_Capstone.git</a:t>
            </a:r>
            <a:endParaRPr lang="en-US" sz="1800" dirty="0">
              <a:solidFill>
                <a:srgbClr val="292929"/>
              </a:solidFill>
              <a:latin typeface="Abadi"/>
              <a:ea typeface="+mn-lt"/>
              <a:cs typeface="+mn-lt"/>
            </a:endParaRPr>
          </a:p>
          <a:p>
            <a:pPr>
              <a:lnSpc>
                <a:spcPct val="100000"/>
              </a:lnSpc>
              <a:spcBef>
                <a:spcPts val="1400"/>
              </a:spcBef>
            </a:pPr>
            <a:r>
              <a:rPr lang="en-US" sz="2200" dirty="0">
                <a:solidFill>
                  <a:srgbClr val="000000"/>
                </a:solidFill>
                <a:latin typeface="Calibri"/>
                <a:cs typeface="Calibri"/>
              </a:rPr>
              <a:t>Interactive maps does not display on the github.com, so you can see that </a:t>
            </a:r>
            <a:r>
              <a:rPr lang="en-US" sz="2200" dirty="0" err="1">
                <a:solidFill>
                  <a:srgbClr val="000000"/>
                </a:solidFill>
                <a:latin typeface="Calibri"/>
                <a:cs typeface="Calibri"/>
              </a:rPr>
              <a:t>notrbook</a:t>
            </a:r>
            <a:r>
              <a:rPr lang="en-US" sz="2200" dirty="0">
                <a:solidFill>
                  <a:srgbClr val="000000"/>
                </a:solidFill>
                <a:latin typeface="Calibri"/>
                <a:cs typeface="Calibri"/>
              </a:rPr>
              <a:t> map here: </a:t>
            </a:r>
            <a:endParaRPr lang="en-US" sz="2200" dirty="0">
              <a:ea typeface="+mn-lt"/>
              <a:cs typeface="+mn-lt"/>
            </a:endParaRPr>
          </a:p>
          <a:p>
            <a:pPr lvl="1">
              <a:lnSpc>
                <a:spcPct val="100000"/>
              </a:lnSpc>
              <a:spcBef>
                <a:spcPts val="1400"/>
              </a:spcBef>
            </a:pPr>
            <a:r>
              <a:rPr lang="en-US" sz="1800" dirty="0">
                <a:ea typeface="+mn-lt"/>
                <a:cs typeface="+mn-lt"/>
                <a:hlinkClick r:id="rId5"/>
              </a:rPr>
              <a:t>https://nbviewer.org/github/miraftab/IBM_Applied_Data_Science_Capstone/blob/main/06_lab_jupyter_launch_site_location.ipynb</a:t>
            </a:r>
            <a:endParaRPr lang="en-US" sz="1800">
              <a:solidFill>
                <a:srgbClr val="000000"/>
              </a:solidFill>
              <a:latin typeface="Calibri"/>
              <a:cs typeface="Calibr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tx1">
                    <a:lumMod val="85000"/>
                    <a:lumOff val="15000"/>
                  </a:schemeClr>
                </a:solidFill>
                <a:latin typeface="Calibri"/>
                <a:cs typeface="Calibri"/>
              </a:rPr>
              <a:t>Data was collected using SpaceX API and web scraping from Wikipedia. </a:t>
            </a:r>
            <a:endParaRPr lang="en-US">
              <a:solidFill>
                <a:schemeClr val="tx1">
                  <a:lumMod val="85000"/>
                  <a:lumOff val="15000"/>
                </a:schemeClr>
              </a:solidFill>
              <a:latin typeface="Calibri"/>
              <a:cs typeface="Calibr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tx1">
                    <a:lumMod val="85000"/>
                    <a:lumOff val="15000"/>
                  </a:schemeClr>
                </a:solidFill>
                <a:latin typeface="Calibri"/>
                <a:cs typeface="Calibri"/>
              </a:rPr>
              <a:t>One-hot encoding was applied to categorical features</a:t>
            </a:r>
            <a:endParaRPr lang="en-US" dirty="0">
              <a:solidFill>
                <a:schemeClr val="tx1">
                  <a:lumMod val="85000"/>
                  <a:lumOff val="15000"/>
                </a:schemeClr>
              </a:solidFill>
              <a:latin typeface="Calibri"/>
              <a:cs typeface="Calibr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8400" dirty="0">
                <a:solidFill>
                  <a:schemeClr val="tx1">
                    <a:lumMod val="85000"/>
                    <a:lumOff val="15000"/>
                  </a:schemeClr>
                </a:solidFill>
                <a:latin typeface="Calibri"/>
                <a:cs typeface="Calibri"/>
              </a:rPr>
              <a:t>We use these models: logistic regression, support vector machine, decision tree classifier, k nearest neighbors and measure the accuracy of theme at the end</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5853"/>
            <a:ext cx="10515600" cy="4611110"/>
          </a:xfrm>
          <a:prstGeom prst="rect">
            <a:avLst/>
          </a:prstGeom>
        </p:spPr>
        <p:txBody>
          <a:bodyPr lIns="91440" tIns="45720" rIns="91440" bIns="45720" anchor="t"/>
          <a:lstStyle/>
          <a:p>
            <a:r>
              <a:rPr lang="en-US" sz="2200" dirty="0">
                <a:solidFill>
                  <a:schemeClr val="tx1">
                    <a:lumMod val="85000"/>
                    <a:lumOff val="15000"/>
                  </a:schemeClr>
                </a:solidFill>
                <a:latin typeface="Abadi"/>
                <a:ea typeface="+mn-lt"/>
                <a:cs typeface="+mn-lt"/>
              </a:rPr>
              <a:t>The data was collected in various methods</a:t>
            </a:r>
            <a:endParaRPr lang="en-US" dirty="0">
              <a:solidFill>
                <a:schemeClr val="tx1">
                  <a:lumMod val="85000"/>
                  <a:lumOff val="15000"/>
                </a:schemeClr>
              </a:solidFill>
              <a:latin typeface="Abadi"/>
              <a:cs typeface="Calibri"/>
            </a:endParaRPr>
          </a:p>
          <a:p>
            <a:pPr lvl="1"/>
            <a:r>
              <a:rPr lang="en-US" sz="1800" dirty="0">
                <a:solidFill>
                  <a:schemeClr val="tx1">
                    <a:lumMod val="85000"/>
                    <a:lumOff val="15000"/>
                  </a:schemeClr>
                </a:solidFill>
                <a:ea typeface="+mn-lt"/>
                <a:cs typeface="+mn-lt"/>
              </a:rPr>
              <a:t>Data collection was done using get request to the SpaceX API.</a:t>
            </a:r>
            <a:endParaRPr lang="en-US" sz="1800">
              <a:solidFill>
                <a:schemeClr val="tx1">
                  <a:lumMod val="85000"/>
                  <a:lumOff val="15000"/>
                </a:schemeClr>
              </a:solidFill>
              <a:cs typeface="Calibri"/>
            </a:endParaRPr>
          </a:p>
          <a:p>
            <a:pPr lvl="1"/>
            <a:r>
              <a:rPr lang="en-US" sz="1800" dirty="0">
                <a:solidFill>
                  <a:schemeClr val="tx1">
                    <a:lumMod val="85000"/>
                    <a:lumOff val="15000"/>
                  </a:schemeClr>
                </a:solidFill>
                <a:ea typeface="+mn-lt"/>
                <a:cs typeface="+mn-lt"/>
              </a:rPr>
              <a:t>We decoded the response content as a Json using </a:t>
            </a:r>
            <a:r>
              <a:rPr lang="en-US" sz="1400" dirty="0">
                <a:solidFill>
                  <a:schemeClr val="tx1">
                    <a:lumMod val="85000"/>
                    <a:lumOff val="15000"/>
                  </a:schemeClr>
                </a:solidFill>
                <a:latin typeface="IBM Plex Mono SemiBold"/>
                <a:ea typeface="+mn-lt"/>
                <a:cs typeface="+mn-lt"/>
              </a:rPr>
              <a:t>.</a:t>
            </a:r>
            <a:r>
              <a:rPr lang="en-US" sz="1400" dirty="0" err="1">
                <a:solidFill>
                  <a:schemeClr val="tx1">
                    <a:lumMod val="85000"/>
                    <a:lumOff val="15000"/>
                  </a:schemeClr>
                </a:solidFill>
                <a:latin typeface="IBM Plex Mono SemiBold"/>
                <a:ea typeface="+mn-lt"/>
                <a:cs typeface="+mn-lt"/>
              </a:rPr>
              <a:t>json</a:t>
            </a:r>
            <a:r>
              <a:rPr lang="en-US" sz="1400" dirty="0">
                <a:solidFill>
                  <a:schemeClr val="tx1">
                    <a:lumMod val="85000"/>
                    <a:lumOff val="15000"/>
                  </a:schemeClr>
                </a:solidFill>
                <a:latin typeface="IBM Plex Mono SemiBold"/>
                <a:ea typeface="+mn-lt"/>
                <a:cs typeface="+mn-lt"/>
              </a:rPr>
              <a:t>()</a:t>
            </a:r>
            <a:r>
              <a:rPr lang="en-US" sz="1800" dirty="0">
                <a:solidFill>
                  <a:schemeClr val="tx1">
                    <a:lumMod val="85000"/>
                    <a:lumOff val="15000"/>
                  </a:schemeClr>
                </a:solidFill>
                <a:ea typeface="+mn-lt"/>
                <a:cs typeface="+mn-lt"/>
              </a:rPr>
              <a:t> function call and turn it into a pandas </a:t>
            </a:r>
            <a:r>
              <a:rPr lang="en-US" sz="1400" dirty="0" err="1">
                <a:solidFill>
                  <a:schemeClr val="tx1">
                    <a:lumMod val="85000"/>
                    <a:lumOff val="15000"/>
                  </a:schemeClr>
                </a:solidFill>
                <a:latin typeface="IBM Plex Mono SemiBold"/>
                <a:ea typeface="+mn-lt"/>
                <a:cs typeface="+mn-lt"/>
              </a:rPr>
              <a:t>DataFrame</a:t>
            </a:r>
            <a:r>
              <a:rPr lang="en-US" sz="1400" dirty="0">
                <a:solidFill>
                  <a:schemeClr val="tx1">
                    <a:lumMod val="85000"/>
                    <a:lumOff val="15000"/>
                  </a:schemeClr>
                </a:solidFill>
                <a:latin typeface="IBM Plex Mono SemiBold"/>
                <a:ea typeface="+mn-lt"/>
                <a:cs typeface="+mn-lt"/>
              </a:rPr>
              <a:t> </a:t>
            </a:r>
            <a:r>
              <a:rPr lang="en-US" sz="1800" dirty="0">
                <a:solidFill>
                  <a:schemeClr val="tx1">
                    <a:lumMod val="85000"/>
                    <a:lumOff val="15000"/>
                  </a:schemeClr>
                </a:solidFill>
                <a:ea typeface="+mn-lt"/>
                <a:cs typeface="+mn-lt"/>
              </a:rPr>
              <a:t>using </a:t>
            </a:r>
            <a:r>
              <a:rPr lang="en-US" sz="1400" dirty="0">
                <a:solidFill>
                  <a:schemeClr val="tx1">
                    <a:lumMod val="85000"/>
                    <a:lumOff val="15000"/>
                  </a:schemeClr>
                </a:solidFill>
                <a:latin typeface="IBM Plex Mono SemiBold"/>
                <a:ea typeface="+mn-lt"/>
                <a:cs typeface="+mn-lt"/>
              </a:rPr>
              <a:t>.</a:t>
            </a:r>
            <a:r>
              <a:rPr lang="en-US" sz="1400" dirty="0" err="1">
                <a:solidFill>
                  <a:schemeClr val="tx1">
                    <a:lumMod val="85000"/>
                    <a:lumOff val="15000"/>
                  </a:schemeClr>
                </a:solidFill>
                <a:latin typeface="IBM Plex Mono SemiBold"/>
                <a:ea typeface="+mn-lt"/>
                <a:cs typeface="+mn-lt"/>
              </a:rPr>
              <a:t>json_normalize</a:t>
            </a:r>
            <a:r>
              <a:rPr lang="en-US" sz="1400" dirty="0">
                <a:solidFill>
                  <a:schemeClr val="tx1">
                    <a:lumMod val="85000"/>
                    <a:lumOff val="15000"/>
                  </a:schemeClr>
                </a:solidFill>
                <a:latin typeface="IBM Plex Mono SemiBold"/>
                <a:ea typeface="+mn-lt"/>
                <a:cs typeface="+mn-lt"/>
              </a:rPr>
              <a:t>()</a:t>
            </a:r>
            <a:r>
              <a:rPr lang="en-US" sz="1800" dirty="0">
                <a:solidFill>
                  <a:schemeClr val="tx1">
                    <a:lumMod val="85000"/>
                    <a:lumOff val="15000"/>
                  </a:schemeClr>
                </a:solidFill>
                <a:ea typeface="+mn-lt"/>
                <a:cs typeface="+mn-lt"/>
              </a:rPr>
              <a:t>.</a:t>
            </a:r>
            <a:endParaRPr lang="en-US" sz="1800" dirty="0">
              <a:solidFill>
                <a:schemeClr val="tx1">
                  <a:lumMod val="85000"/>
                  <a:lumOff val="15000"/>
                </a:schemeClr>
              </a:solidFill>
              <a:cs typeface="Calibri"/>
            </a:endParaRPr>
          </a:p>
          <a:p>
            <a:pPr lvl="1"/>
            <a:r>
              <a:rPr lang="en-US" sz="1800" dirty="0">
                <a:solidFill>
                  <a:schemeClr val="tx1">
                    <a:lumMod val="85000"/>
                    <a:lumOff val="15000"/>
                  </a:schemeClr>
                </a:solidFill>
                <a:ea typeface="+mn-lt"/>
                <a:cs typeface="+mn-lt"/>
              </a:rPr>
              <a:t>We then cleaned the data, and filter theme to only include Falcon 9 data, and dealing for missing values and fill in missing values where necessary.</a:t>
            </a:r>
            <a:endParaRPr lang="en-US" sz="1800" dirty="0">
              <a:solidFill>
                <a:schemeClr val="tx1">
                  <a:lumMod val="85000"/>
                  <a:lumOff val="15000"/>
                </a:schemeClr>
              </a:solidFill>
              <a:cs typeface="Calibri"/>
            </a:endParaRPr>
          </a:p>
          <a:p>
            <a:pPr lvl="1"/>
            <a:r>
              <a:rPr lang="en-US" sz="1800" dirty="0">
                <a:solidFill>
                  <a:schemeClr val="tx1">
                    <a:lumMod val="85000"/>
                    <a:lumOff val="15000"/>
                  </a:schemeClr>
                </a:solidFill>
                <a:ea typeface="+mn-lt"/>
                <a:cs typeface="+mn-lt"/>
              </a:rPr>
              <a:t>After these we save the data in csv format.</a:t>
            </a:r>
          </a:p>
          <a:p>
            <a:pPr lvl="1"/>
            <a:r>
              <a:rPr lang="en-US" sz="1800" dirty="0">
                <a:solidFill>
                  <a:schemeClr val="tx1">
                    <a:lumMod val="85000"/>
                    <a:lumOff val="15000"/>
                  </a:schemeClr>
                </a:solidFill>
                <a:ea typeface="+mn-lt"/>
                <a:cs typeface="+mn-lt"/>
              </a:rPr>
              <a:t>In second step, we performed web scraping from Wikipedia for Falcon 9 launch records with </a:t>
            </a:r>
            <a:r>
              <a:rPr lang="en-US" sz="1400" dirty="0" err="1">
                <a:solidFill>
                  <a:schemeClr val="tx1">
                    <a:lumMod val="85000"/>
                    <a:lumOff val="15000"/>
                  </a:schemeClr>
                </a:solidFill>
                <a:latin typeface="IBM Plex Mono SemiBold"/>
                <a:ea typeface="+mn-lt"/>
                <a:cs typeface="+mn-lt"/>
              </a:rPr>
              <a:t>BeautifulSoup</a:t>
            </a:r>
            <a:r>
              <a:rPr lang="en-US" sz="1800" dirty="0">
                <a:solidFill>
                  <a:schemeClr val="tx1">
                    <a:lumMod val="85000"/>
                    <a:lumOff val="15000"/>
                  </a:schemeClr>
                </a:solidFill>
                <a:ea typeface="+mn-lt"/>
                <a:cs typeface="+mn-lt"/>
              </a:rPr>
              <a:t>. </a:t>
            </a:r>
            <a:endParaRPr lang="en-US" sz="1800">
              <a:solidFill>
                <a:schemeClr val="tx1">
                  <a:lumMod val="85000"/>
                  <a:lumOff val="15000"/>
                </a:schemeClr>
              </a:solidFill>
              <a:ea typeface="+mn-lt"/>
              <a:cs typeface="+mn-lt"/>
            </a:endParaRPr>
          </a:p>
          <a:p>
            <a:pPr lvl="1"/>
            <a:r>
              <a:rPr lang="en-US" sz="1800" dirty="0">
                <a:solidFill>
                  <a:schemeClr val="tx1">
                    <a:lumMod val="85000"/>
                    <a:lumOff val="15000"/>
                  </a:schemeClr>
                </a:solidFill>
                <a:ea typeface="+mn-lt"/>
                <a:cs typeface="+mn-lt"/>
              </a:rPr>
              <a:t>The objective was to extract the launch records as HTML table, parse the table and convert it to a pandas </a:t>
            </a:r>
            <a:r>
              <a:rPr lang="en-US" sz="1400" dirty="0" err="1">
                <a:solidFill>
                  <a:schemeClr val="tx1">
                    <a:lumMod val="85000"/>
                    <a:lumOff val="15000"/>
                  </a:schemeClr>
                </a:solidFill>
                <a:latin typeface="IBM Plex Mono SemiBold"/>
                <a:ea typeface="+mn-lt"/>
                <a:cs typeface="+mn-lt"/>
              </a:rPr>
              <a:t>DataFrame</a:t>
            </a:r>
            <a:r>
              <a:rPr lang="en-US" sz="1400" dirty="0">
                <a:solidFill>
                  <a:schemeClr val="tx1">
                    <a:lumMod val="85000"/>
                    <a:lumOff val="15000"/>
                  </a:schemeClr>
                </a:solidFill>
                <a:latin typeface="IBM Plex Mono SemiBold"/>
                <a:ea typeface="+mn-lt"/>
                <a:cs typeface="+mn-lt"/>
              </a:rPr>
              <a:t> </a:t>
            </a:r>
            <a:r>
              <a:rPr lang="en-US" sz="1800" dirty="0">
                <a:solidFill>
                  <a:schemeClr val="tx1">
                    <a:lumMod val="85000"/>
                    <a:lumOff val="15000"/>
                  </a:schemeClr>
                </a:solidFill>
                <a:ea typeface="+mn-lt"/>
                <a:cs typeface="+mn-lt"/>
              </a:rPr>
              <a:t>for future analysis.</a:t>
            </a:r>
            <a:endParaRPr lang="en-US" sz="1800" dirty="0">
              <a:solidFill>
                <a:schemeClr val="tx1">
                  <a:lumMod val="85000"/>
                  <a:lumOff val="15000"/>
                </a:schemeClr>
              </a:solidFill>
              <a:cs typeface="Calibri"/>
            </a:endParaRPr>
          </a:p>
          <a:p>
            <a:pPr lvl="1"/>
            <a:r>
              <a:rPr lang="en-US" sz="1800" dirty="0">
                <a:solidFill>
                  <a:schemeClr val="tx1">
                    <a:lumMod val="85000"/>
                    <a:lumOff val="15000"/>
                  </a:schemeClr>
                </a:solidFill>
                <a:cs typeface="Calibri"/>
              </a:rPr>
              <a:t>After these we save the data in csv format.</a:t>
            </a:r>
            <a:endParaRPr lang="en-US" sz="1800" dirty="0">
              <a:ea typeface="+mn-lt"/>
              <a:cs typeface="+mn-lt"/>
            </a:endParaRPr>
          </a:p>
          <a:p>
            <a:endParaRPr lang="en-US" dirty="0">
              <a:solidFill>
                <a:schemeClr val="tx1">
                  <a:lumMod val="85000"/>
                  <a:lumOff val="15000"/>
                </a:schemeClr>
              </a:solidFill>
              <a:cs typeface="Calibri"/>
            </a:endParaRPr>
          </a:p>
          <a:p>
            <a:pPr>
              <a:lnSpc>
                <a:spcPct val="100000"/>
              </a:lnSpc>
              <a:spcBef>
                <a:spcPts val="1400"/>
              </a:spcBef>
            </a:pPr>
            <a:endParaRPr lang="en-US" sz="2200" dirty="0">
              <a:solidFill>
                <a:schemeClr val="tx1">
                  <a:lumMod val="85000"/>
                  <a:lumOff val="15000"/>
                </a:schemeClr>
              </a:solidFill>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marL="514350" indent="-514350">
              <a:lnSpc>
                <a:spcPct val="100000"/>
              </a:lnSpc>
              <a:spcBef>
                <a:spcPts val="1400"/>
              </a:spcBef>
              <a:buAutoNum type="arabicPeriod"/>
            </a:pPr>
            <a:r>
              <a:rPr lang="en-US" sz="2400" dirty="0">
                <a:solidFill>
                  <a:schemeClr val="tx1">
                    <a:lumMod val="85000"/>
                    <a:lumOff val="15000"/>
                  </a:schemeClr>
                </a:solidFill>
              </a:rPr>
              <a:t>Request and parse the SpaceX launch data using the GET request</a:t>
            </a:r>
            <a:endParaRPr lang="en-US" sz="2400">
              <a:solidFill>
                <a:schemeClr val="tx1">
                  <a:lumMod val="85000"/>
                  <a:lumOff val="15000"/>
                </a:schemeClr>
              </a:solidFill>
              <a:latin typeface="Calibri"/>
              <a:cs typeface="Calibri"/>
            </a:endParaRPr>
          </a:p>
          <a:p>
            <a:pPr marL="514350" indent="-514350">
              <a:lnSpc>
                <a:spcPct val="100000"/>
              </a:lnSpc>
              <a:spcBef>
                <a:spcPts val="1400"/>
              </a:spcBef>
              <a:buAutoNum type="arabicPeriod"/>
            </a:pPr>
            <a:r>
              <a:rPr lang="en-US" sz="2400" dirty="0">
                <a:solidFill>
                  <a:schemeClr val="tx1">
                    <a:lumMod val="85000"/>
                    <a:lumOff val="15000"/>
                  </a:schemeClr>
                </a:solidFill>
              </a:rPr>
              <a:t>Filter the </a:t>
            </a:r>
            <a:r>
              <a:rPr lang="en-US" sz="2400" dirty="0" err="1">
                <a:solidFill>
                  <a:schemeClr val="tx1">
                    <a:lumMod val="85000"/>
                    <a:lumOff val="15000"/>
                  </a:schemeClr>
                </a:solidFill>
              </a:rPr>
              <a:t>DataFrame</a:t>
            </a:r>
            <a:r>
              <a:rPr lang="en-US" sz="2400" dirty="0">
                <a:solidFill>
                  <a:schemeClr val="tx1">
                    <a:lumMod val="85000"/>
                    <a:lumOff val="15000"/>
                  </a:schemeClr>
                </a:solidFill>
              </a:rPr>
              <a:t> to only include Falcon 9 launches</a:t>
            </a:r>
            <a:endParaRPr lang="en-US" sz="2400">
              <a:solidFill>
                <a:schemeClr val="tx1">
                  <a:lumMod val="85000"/>
                  <a:lumOff val="15000"/>
                </a:schemeClr>
              </a:solidFill>
              <a:ea typeface="+mn-lt"/>
              <a:cs typeface="+mn-lt"/>
            </a:endParaRPr>
          </a:p>
          <a:p>
            <a:pPr marL="514350" indent="-514350">
              <a:lnSpc>
                <a:spcPct val="100000"/>
              </a:lnSpc>
              <a:spcBef>
                <a:spcPts val="1400"/>
              </a:spcBef>
              <a:buAutoNum type="arabicPeriod"/>
            </a:pPr>
            <a:r>
              <a:rPr lang="en-US" sz="2400" dirty="0">
                <a:solidFill>
                  <a:schemeClr val="tx1">
                    <a:lumMod val="85000"/>
                    <a:lumOff val="15000"/>
                  </a:schemeClr>
                </a:solidFill>
              </a:rPr>
              <a:t>Dealing with Missing Values</a:t>
            </a:r>
            <a:endParaRPr lang="en-US" sz="2400" dirty="0">
              <a:solidFill>
                <a:schemeClr val="tx1">
                  <a:lumMod val="85000"/>
                  <a:lumOff val="15000"/>
                </a:schemeClr>
              </a:solidFill>
              <a:ea typeface="+mn-lt"/>
              <a:cs typeface="+mn-lt"/>
            </a:endParaRPr>
          </a:p>
          <a:p>
            <a:pPr>
              <a:lnSpc>
                <a:spcPct val="100000"/>
              </a:lnSpc>
              <a:spcBef>
                <a:spcPts val="1400"/>
              </a:spcBef>
            </a:pPr>
            <a:r>
              <a:rPr lang="en-US" sz="2200" dirty="0">
                <a:solidFill>
                  <a:schemeClr val="tx1">
                    <a:lumMod val="85000"/>
                    <a:lumOff val="15000"/>
                  </a:schemeClr>
                </a:solidFill>
                <a:ea typeface="+mn-lt"/>
                <a:cs typeface="+mn-lt"/>
              </a:rPr>
              <a:t>GitHub URL: </a:t>
            </a:r>
            <a:endParaRPr lang="en-US" sz="2200" dirty="0">
              <a:solidFill>
                <a:schemeClr val="tx1">
                  <a:lumMod val="85000"/>
                  <a:lumOff val="15000"/>
                </a:schemeClr>
              </a:solidFill>
              <a:latin typeface="Abadi"/>
              <a:ea typeface="+mn-lt"/>
              <a:cs typeface="+mn-lt"/>
            </a:endParaRPr>
          </a:p>
          <a:p>
            <a:pPr marL="457200" lvl="1" indent="0">
              <a:lnSpc>
                <a:spcPct val="100000"/>
              </a:lnSpc>
              <a:spcBef>
                <a:spcPts val="1400"/>
              </a:spcBef>
              <a:buNone/>
            </a:pPr>
            <a:r>
              <a:rPr lang="en-US" sz="1800" dirty="0">
                <a:solidFill>
                  <a:schemeClr val="tx1">
                    <a:lumMod val="85000"/>
                    <a:lumOff val="15000"/>
                  </a:schemeClr>
                </a:solidFill>
                <a:ea typeface="+mn-lt"/>
                <a:cs typeface="+mn-lt"/>
                <a:hlinkClick r:id="rId3">
                  <a:extLst>
                    <a:ext uri="{A12FA001-AC4F-418D-AE19-62706E023703}">
                      <ahyp:hlinkClr xmlns:ahyp="http://schemas.microsoft.com/office/drawing/2018/hyperlinkcolor" val="tx"/>
                    </a:ext>
                  </a:extLst>
                </a:hlinkClick>
              </a:rPr>
              <a:t>https://github.com/miraftab/IBM_Applied_Data_Science_Capstone/blob/main/01_jupyter-labs-spacex-data-collection-api.ipynb</a:t>
            </a:r>
            <a:endParaRPr lang="en-US" sz="1800">
              <a:solidFill>
                <a:schemeClr val="tx1">
                  <a:lumMod val="85000"/>
                  <a:lumOff val="15000"/>
                </a:schemeClr>
              </a:solidFill>
              <a:latin typeface="Abadi"/>
            </a:endParaRPr>
          </a:p>
          <a:p>
            <a:endParaRPr lang="en-US"/>
          </a:p>
          <a:p>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7" name="Diagram 27">
            <a:extLst>
              <a:ext uri="{FF2B5EF4-FFF2-40B4-BE49-F238E27FC236}">
                <a16:creationId xmlns:a16="http://schemas.microsoft.com/office/drawing/2014/main" id="{0A64654B-900B-2505-F6C0-8CE1229DB28E}"/>
              </a:ext>
            </a:extLst>
          </p:cNvPr>
          <p:cNvGraphicFramePr/>
          <p:nvPr>
            <p:extLst>
              <p:ext uri="{D42A27DB-BD31-4B8C-83A1-F6EECF244321}">
                <p14:modId xmlns:p14="http://schemas.microsoft.com/office/powerpoint/2010/main" val="3066640191"/>
              </p:ext>
            </p:extLst>
          </p:nvPr>
        </p:nvGraphicFramePr>
        <p:xfrm>
          <a:off x="6096000" y="1911927"/>
          <a:ext cx="5186795" cy="392603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252624" cy="3811587"/>
          </a:xfrm>
          <a:prstGeom prst="rect">
            <a:avLst/>
          </a:prstGeom>
        </p:spPr>
        <p:txBody>
          <a:bodyPr lIns="91440" tIns="45720" rIns="91440" bIns="45720" anchor="t">
            <a:noAutofit/>
          </a:bodyPr>
          <a:lstStyle/>
          <a:p>
            <a:pPr marL="514350" indent="-514350">
              <a:lnSpc>
                <a:spcPct val="100000"/>
              </a:lnSpc>
              <a:spcBef>
                <a:spcPts val="1400"/>
              </a:spcBef>
              <a:buAutoNum type="arabicPeriod"/>
            </a:pPr>
            <a:r>
              <a:rPr lang="en-US" sz="2400" dirty="0">
                <a:solidFill>
                  <a:schemeClr val="tx1">
                    <a:lumMod val="85000"/>
                    <a:lumOff val="15000"/>
                  </a:schemeClr>
                </a:solidFill>
              </a:rPr>
              <a:t>Request the Falcon9 Launch Wiki page </a:t>
            </a:r>
            <a:endParaRPr lang="en-US" sz="2400">
              <a:solidFill>
                <a:schemeClr val="tx1">
                  <a:lumMod val="85000"/>
                  <a:lumOff val="15000"/>
                </a:schemeClr>
              </a:solidFill>
              <a:cs typeface="Calibri" panose="020F0502020204030204"/>
            </a:endParaRPr>
          </a:p>
          <a:p>
            <a:pPr marL="514350" indent="-514350">
              <a:lnSpc>
                <a:spcPct val="100000"/>
              </a:lnSpc>
              <a:spcBef>
                <a:spcPts val="1400"/>
              </a:spcBef>
              <a:buAutoNum type="arabicPeriod"/>
            </a:pPr>
            <a:r>
              <a:rPr lang="en-US" sz="2400" dirty="0">
                <a:solidFill>
                  <a:schemeClr val="tx1">
                    <a:lumMod val="85000"/>
                    <a:lumOff val="15000"/>
                  </a:schemeClr>
                </a:solidFill>
                <a:latin typeface="Calibri"/>
                <a:cs typeface="Calibri"/>
              </a:rPr>
              <a:t>Create </a:t>
            </a:r>
            <a:r>
              <a:rPr lang="en-US" sz="2400" dirty="0" err="1">
                <a:solidFill>
                  <a:schemeClr val="tx1">
                    <a:lumMod val="85000"/>
                    <a:lumOff val="15000"/>
                  </a:schemeClr>
                </a:solidFill>
                <a:latin typeface="Calibri"/>
                <a:cs typeface="Calibri"/>
              </a:rPr>
              <a:t>DataFrame</a:t>
            </a:r>
            <a:r>
              <a:rPr lang="en-US" sz="2400" dirty="0">
                <a:solidFill>
                  <a:schemeClr val="tx1">
                    <a:lumMod val="85000"/>
                    <a:lumOff val="15000"/>
                  </a:schemeClr>
                </a:solidFill>
                <a:latin typeface="Calibri"/>
                <a:cs typeface="Calibri"/>
              </a:rPr>
              <a:t> by Parsing data with Beautifull Soup</a:t>
            </a:r>
          </a:p>
          <a:p>
            <a:pPr>
              <a:lnSpc>
                <a:spcPct val="100000"/>
              </a:lnSpc>
              <a:spcBef>
                <a:spcPts val="1400"/>
              </a:spcBef>
            </a:pPr>
            <a:r>
              <a:rPr lang="en-US" sz="2200" dirty="0">
                <a:solidFill>
                  <a:schemeClr val="tx1">
                    <a:lumMod val="85000"/>
                    <a:lumOff val="15000"/>
                  </a:schemeClr>
                </a:solidFill>
                <a:latin typeface="Calibri"/>
                <a:cs typeface="Calibri"/>
              </a:rPr>
              <a:t>GitHub URL:</a:t>
            </a:r>
          </a:p>
          <a:p>
            <a:pPr marL="457200" lvl="1" indent="0">
              <a:lnSpc>
                <a:spcPct val="100000"/>
              </a:lnSpc>
              <a:spcBef>
                <a:spcPts val="1400"/>
              </a:spcBef>
              <a:buNone/>
            </a:pPr>
            <a:r>
              <a:rPr lang="en-US" sz="1800" dirty="0">
                <a:ea typeface="+mn-lt"/>
                <a:cs typeface="+mn-lt"/>
                <a:hlinkClick r:id="rId3"/>
              </a:rPr>
              <a:t>https://github.com/miraftab/IBM_Applied_Data_Science_Capstone/blob/main/02_jupyter-labs-webscraping.ipynb</a:t>
            </a:r>
            <a:endParaRPr lang="en-US" sz="1800">
              <a:solidFill>
                <a:schemeClr val="tx1">
                  <a:lumMod val="85000"/>
                  <a:lumOff val="15000"/>
                </a:schemeClr>
              </a:solidFill>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cs typeface="Calibri"/>
            </a:endParaRPr>
          </a:p>
        </p:txBody>
      </p:sp>
      <p:graphicFrame>
        <p:nvGraphicFramePr>
          <p:cNvPr id="12" name="Diagram 12">
            <a:extLst>
              <a:ext uri="{FF2B5EF4-FFF2-40B4-BE49-F238E27FC236}">
                <a16:creationId xmlns:a16="http://schemas.microsoft.com/office/drawing/2014/main" id="{785B83A8-88C5-E72A-0899-5A21B9331173}"/>
              </a:ext>
            </a:extLst>
          </p:cNvPr>
          <p:cNvGraphicFramePr/>
          <p:nvPr>
            <p:extLst>
              <p:ext uri="{D42A27DB-BD31-4B8C-83A1-F6EECF244321}">
                <p14:modId xmlns:p14="http://schemas.microsoft.com/office/powerpoint/2010/main" val="3566553307"/>
              </p:ext>
            </p:extLst>
          </p:nvPr>
        </p:nvGraphicFramePr>
        <p:xfrm>
          <a:off x="6096000" y="1608859"/>
          <a:ext cx="5082886" cy="44195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47</Slides>
  <Notes>4</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1182</cp:revision>
  <dcterms:created xsi:type="dcterms:W3CDTF">2021-04-29T18:58:34Z</dcterms:created>
  <dcterms:modified xsi:type="dcterms:W3CDTF">2022-09-28T17:07:53Z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